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345" r:id="rId4"/>
    <p:sldId id="354" r:id="rId5"/>
    <p:sldId id="380" r:id="rId6"/>
    <p:sldId id="381" r:id="rId7"/>
    <p:sldId id="353" r:id="rId8"/>
    <p:sldId id="370" r:id="rId9"/>
    <p:sldId id="388" r:id="rId10"/>
    <p:sldId id="389" r:id="rId11"/>
    <p:sldId id="390" r:id="rId12"/>
    <p:sldId id="369" r:id="rId13"/>
    <p:sldId id="372" r:id="rId14"/>
    <p:sldId id="333" r:id="rId15"/>
    <p:sldId id="347" r:id="rId16"/>
    <p:sldId id="348" r:id="rId17"/>
    <p:sldId id="365" r:id="rId18"/>
    <p:sldId id="366" r:id="rId19"/>
    <p:sldId id="367" r:id="rId20"/>
    <p:sldId id="337" r:id="rId21"/>
    <p:sldId id="373" r:id="rId22"/>
    <p:sldId id="336" r:id="rId23"/>
    <p:sldId id="339" r:id="rId24"/>
    <p:sldId id="338" r:id="rId25"/>
    <p:sldId id="34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CCFF"/>
    <a:srgbClr val="FF6699"/>
    <a:srgbClr val="D54BBB"/>
    <a:srgbClr val="AC74A5"/>
    <a:srgbClr val="FF3399"/>
    <a:srgbClr val="C25EB4"/>
    <a:srgbClr val="A014BC"/>
    <a:srgbClr val="FF33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5" autoAdjust="0"/>
    <p:restoredTop sz="94660"/>
  </p:normalViewPr>
  <p:slideViewPr>
    <p:cSldViewPr>
      <p:cViewPr>
        <p:scale>
          <a:sx n="95" d="100"/>
          <a:sy n="95" d="100"/>
        </p:scale>
        <p:origin x="-201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47016423462501E-2"/>
          <c:y val="2.6249937221587302E-2"/>
          <c:w val="0.58346390630926104"/>
          <c:h val="0.86445760212335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Кухар, кондитер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Середній</c:v>
                </c:pt>
                <c:pt idx="1">
                  <c:v>Достатній</c:v>
                </c:pt>
                <c:pt idx="2">
                  <c:v>Високий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74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Офіціант, бармен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Середній</c:v>
                </c:pt>
                <c:pt idx="1">
                  <c:v>Достатній</c:v>
                </c:pt>
                <c:pt idx="2">
                  <c:v>Високий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</c:v>
                </c:pt>
                <c:pt idx="1">
                  <c:v>47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Продавець продовольчих товарів, продавець непродовольчих товарів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Середній</c:v>
                </c:pt>
                <c:pt idx="1">
                  <c:v>Достатній</c:v>
                </c:pt>
                <c:pt idx="2">
                  <c:v>Високий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70272"/>
        <c:axId val="108471808"/>
      </c:barChart>
      <c:catAx>
        <c:axId val="108470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8471808"/>
        <c:crosses val="autoZero"/>
        <c:auto val="1"/>
        <c:lblAlgn val="ctr"/>
        <c:lblOffset val="100"/>
        <c:noMultiLvlLbl val="0"/>
      </c:catAx>
      <c:valAx>
        <c:axId val="10847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8470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58338193836896"/>
          <c:y val="5.5066954811605798E-2"/>
          <c:w val="0.33941661806163098"/>
          <c:h val="0.81866157544814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lang="en-US"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7320119873E-2"/>
          <c:y val="0"/>
          <c:w val="0.96582535976025397"/>
          <c:h val="0.98475832355698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A014BC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D54BB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FF99FF"/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8.0436822430602406E-2"/>
                  <c:y val="7.6805906299840201E-2"/>
                </c:manualLayout>
              </c:layout>
              <c:tx>
                <c:rich>
                  <a:bodyPr/>
                  <a:lstStyle/>
                  <a:p>
                    <a:r>
                      <a:rPr lang="uk-UA" dirty="0"/>
                      <a:t>за </a:t>
                    </a:r>
                    <a:r>
                      <a:rPr lang="uk-UA" dirty="0" smtClean="0"/>
                      <a:t>виробничу </a:t>
                    </a:r>
                    <a:r>
                      <a:rPr lang="uk-UA" dirty="0"/>
                      <a:t>діяльність; </a:t>
                    </a:r>
                    <a:r>
                      <a:rPr lang="ru-RU" sz="1795" b="0" i="0" u="none" strike="noStrike" baseline="0" dirty="0" smtClean="0">
                        <a:effectLst/>
                      </a:rPr>
                      <a:t>97,8 </a:t>
                    </a:r>
                    <a:endParaRPr lang="uk-UA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310218458239003E-2"/>
                  <c:y val="-0.33375288272235898"/>
                </c:manualLayout>
              </c:layout>
              <c:tx>
                <c:rich>
                  <a:bodyPr/>
                  <a:lstStyle/>
                  <a:p>
                    <a:r>
                      <a:rPr lang="uk-UA" dirty="0"/>
                      <a:t>за навчально-виробничу практику; </a:t>
                    </a:r>
                    <a:r>
                      <a:rPr lang="uk-UA" dirty="0" smtClean="0"/>
                      <a:t>598,3</a:t>
                    </a:r>
                    <a:endParaRPr lang="uk-UA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1990517677666E-2"/>
                  <c:y val="6.939063213401930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за платне навчання учнів; </a:t>
                    </a:r>
                    <a:r>
                      <a:rPr lang="ru-RU" dirty="0" smtClean="0"/>
                      <a:t>67,6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8923197225290194E-2"/>
                  <c:y val="7.0551484980878404E-2"/>
                </c:manualLayout>
              </c:layout>
              <c:tx>
                <c:rich>
                  <a:bodyPr/>
                  <a:lstStyle/>
                  <a:p>
                    <a:r>
                      <a:rPr lang="uk-UA" dirty="0"/>
                      <a:t>оренда ; </a:t>
                    </a:r>
                    <a:r>
                      <a:rPr lang="uk-UA" dirty="0" smtClean="0"/>
                      <a:t>37,6</a:t>
                    </a:r>
                    <a:endParaRPr lang="uk-UA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7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true"/>
                <c15:leaderLines/>
              </c:ext>
            </c:extLst>
          </c:dLbls>
          <c:cat>
            <c:strRef>
              <c:f>Sheet1!$B$1:$E$1</c:f>
              <c:strCache>
                <c:ptCount val="4"/>
                <c:pt idx="0">
                  <c:v>за вироб діяльність</c:v>
                </c:pt>
                <c:pt idx="1">
                  <c:v>за навчально-виробничу практику</c:v>
                </c:pt>
                <c:pt idx="2">
                  <c:v>за платне навчання учнів</c:v>
                </c:pt>
                <c:pt idx="3">
                  <c:v>оренда 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97.8</c:v>
                </c:pt>
                <c:pt idx="1">
                  <c:v>598.29999999999995</c:v>
                </c:pt>
                <c:pt idx="2">
                  <c:v>67.099999999999994</c:v>
                </c:pt>
                <c:pt idx="3">
                  <c:v>37.6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1"/>
  </c:chart>
  <c:txPr>
    <a:bodyPr/>
    <a:lstStyle/>
    <a:p>
      <a:pPr>
        <a:defRPr lang="en-US" sz="1795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8284019955445395E-2"/>
          <c:w val="0.46612390638670198"/>
          <c:h val="0.703887546672523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true"/>
                <c15:leaderLines/>
              </c:ext>
            </c:extLst>
          </c:dLbls>
          <c:cat>
            <c:strRef>
              <c:f>Лист1!$A$2:$A$16</c:f>
              <c:strCache>
                <c:ptCount val="15"/>
                <c:pt idx="0">
                  <c:v> очистка каналізаційної мережі  </c:v>
                </c:pt>
                <c:pt idx="1">
                  <c:v>ремонт приміщень училища</c:v>
                </c:pt>
                <c:pt idx="2">
                  <c:v>поточний ремонт системи водопостачання</c:v>
                </c:pt>
                <c:pt idx="3">
                  <c:v>технічний паспорт громадського будинку</c:v>
                </c:pt>
                <c:pt idx="4">
                  <c:v>технічне обслуговування вогнегасників</c:v>
                </c:pt>
                <c:pt idx="5">
                  <c:v>господарські, миючі, антисептичні засоби, будівельні товари та канцелярські товари </c:v>
                </c:pt>
                <c:pt idx="6">
                  <c:v>Комплектуючі до комп’ютерної техніки </c:v>
                </c:pt>
                <c:pt idx="7">
                  <c:v>Передоплата журналів та газет </c:v>
                </c:pt>
                <c:pt idx="8">
                  <c:v>Протипожежне обладнання </c:v>
                </c:pt>
                <c:pt idx="9">
                  <c:v>комунальні послуги, вивіз та утилізація сміття </c:v>
                </c:pt>
                <c:pt idx="10">
                  <c:v>послуги зв’язку, Інтернету, обслуговування сайту </c:v>
                </c:pt>
                <c:pt idx="11">
                  <c:v>забезпечення комп’ютерними програмами та ремонт обладнання</c:v>
                </c:pt>
                <c:pt idx="12">
                  <c:v>експлуатація автомобіля, в тому числа вартість бензину </c:v>
                </c:pt>
                <c:pt idx="13">
                  <c:v>заробітна плата працівникам училища </c:v>
                </c:pt>
                <c:pt idx="14">
                  <c:v>продукти харчування 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9.8000000000000007</c:v>
                </c:pt>
                <c:pt idx="1">
                  <c:v>26.1</c:v>
                </c:pt>
                <c:pt idx="2">
                  <c:v>11.6</c:v>
                </c:pt>
                <c:pt idx="3">
                  <c:v>14</c:v>
                </c:pt>
                <c:pt idx="4">
                  <c:v>7.2</c:v>
                </c:pt>
                <c:pt idx="5">
                  <c:v>92</c:v>
                </c:pt>
                <c:pt idx="6">
                  <c:v>18.2</c:v>
                </c:pt>
                <c:pt idx="7">
                  <c:v>11.5</c:v>
                </c:pt>
                <c:pt idx="8">
                  <c:v>6.7</c:v>
                </c:pt>
                <c:pt idx="9">
                  <c:v>10.199999999999999</c:v>
                </c:pt>
                <c:pt idx="10">
                  <c:v>8</c:v>
                </c:pt>
                <c:pt idx="11">
                  <c:v>24.9</c:v>
                </c:pt>
                <c:pt idx="12">
                  <c:v>55.3</c:v>
                </c:pt>
                <c:pt idx="13">
                  <c:v>103.9</c:v>
                </c:pt>
                <c:pt idx="14">
                  <c:v>89.4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51069980314960595"/>
          <c:y val="0"/>
          <c:w val="0.489300196850394"/>
          <c:h val="1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lang="en-US"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en-US" sz="1180" b="1" i="0" u="none" strike="noStrike" kern="1200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5.6578947368421097E-2"/>
          <c:y val="0.27033492822966498"/>
          <c:w val="0.64078947368421102"/>
          <c:h val="0.4641148325358849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99CC"/>
              </a:solidFill>
            </c:spPr>
          </c:dPt>
          <c:dPt>
            <c:idx val="2"/>
            <c:bubble3D val="0"/>
            <c:spPr>
              <a:solidFill>
                <a:schemeClr val="hlink"/>
              </a:solidFill>
            </c:spPr>
          </c:dPt>
          <c:dPt>
            <c:idx val="3"/>
            <c:bubble3D val="0"/>
            <c:spPr>
              <a:solidFill>
                <a:schemeClr val="folHlink"/>
              </a:solidFill>
            </c:spPr>
          </c:dPt>
          <c:dPt>
            <c:idx val="4"/>
            <c:bubble3D val="0"/>
            <c:spPr>
              <a:solidFill>
                <a:schemeClr val="bg2"/>
              </a:solidFill>
            </c:spPr>
          </c:dPt>
          <c:dPt>
            <c:idx val="5"/>
            <c:bubble3D val="0"/>
            <c:spPr>
              <a:solidFill>
                <a:schemeClr val="tx2"/>
              </a:solidFill>
            </c:spPr>
          </c:dPt>
          <c:dLbls>
            <c:spPr>
              <a:noFill/>
              <a:ln w="13905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85" b="1" i="0" u="none" strike="noStrike" kern="1200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true"/>
                <c15:leaderLines/>
              </c:ext>
            </c:extLst>
          </c:dLbls>
          <c:cat>
            <c:strRef>
              <c:f>Sheet1!$B$1:$G$1</c:f>
              <c:strCache>
                <c:ptCount val="6"/>
                <c:pt idx="0">
                  <c:v>викладач-методист</c:v>
                </c:pt>
                <c:pt idx="1">
                  <c:v>старший викладач</c:v>
                </c:pt>
                <c:pt idx="2">
                  <c:v>спеціаліст вищої катег </c:v>
                </c:pt>
                <c:pt idx="3">
                  <c:v>спеціаліст І категорії </c:v>
                </c:pt>
                <c:pt idx="4">
                  <c:v>спеціаліст ІІ категорії</c:v>
                </c:pt>
                <c:pt idx="5">
                  <c:v>спеціаліст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13</c:v>
                </c:pt>
                <c:pt idx="3">
                  <c:v>5</c:v>
                </c:pt>
                <c:pt idx="4">
                  <c:v>8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6952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695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695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695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695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6952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3905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85" b="1" i="0" u="none" strike="noStrike" kern="1200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true"/>
                <c15:leaderLines/>
              </c:ext>
            </c:extLst>
          </c:dLbls>
          <c:cat>
            <c:strRef>
              <c:f>Sheet1!$B$1:$G$1</c:f>
              <c:strCache>
                <c:ptCount val="6"/>
                <c:pt idx="0">
                  <c:v>викладач-методист</c:v>
                </c:pt>
                <c:pt idx="1">
                  <c:v>старший викладач</c:v>
                </c:pt>
                <c:pt idx="2">
                  <c:v>спеціаліст вищої катег </c:v>
                </c:pt>
                <c:pt idx="3">
                  <c:v>спеціаліст І категорії </c:v>
                </c:pt>
                <c:pt idx="4">
                  <c:v>спеціаліст ІІ категорії</c:v>
                </c:pt>
                <c:pt idx="5">
                  <c:v>спеціаліст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263148489417497"/>
          <c:y val="7.1770247469066406E-2"/>
          <c:w val="0.247368515105825"/>
          <c:h val="0.75598097112860896"/>
        </c:manualLayout>
      </c:layout>
      <c:overlay val="0"/>
      <c:spPr>
        <a:solidFill>
          <a:srgbClr val="99CCFF"/>
        </a:solidFill>
        <a:ln w="1738">
          <a:solidFill>
            <a:schemeClr val="tx1"/>
          </a:solidFill>
          <a:prstDash val="solid"/>
        </a:ln>
      </c:spPr>
      <c:txPr>
        <a:bodyPr rot="0" spcFirstLastPara="0" vertOverflow="ellipsis" vert="horz" wrap="square" anchor="ctr" anchorCtr="1"/>
        <a:lstStyle/>
        <a:p>
          <a:pPr>
            <a:defRPr lang="en-US" sz="905" b="1" i="0" u="none" strike="noStrike" kern="1200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en-US" sz="98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en-US" sz="1180" b="1" i="0" u="none" strike="noStrike" kern="1200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5.6962025316455701E-2"/>
          <c:y val="0.26014319809069197"/>
          <c:w val="0.64683544303797502"/>
          <c:h val="0.4844868735083530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99CC"/>
              </a:solidFill>
            </c:spPr>
          </c:dPt>
          <c:dPt>
            <c:idx val="2"/>
            <c:bubble3D val="0"/>
            <c:spPr>
              <a:solidFill>
                <a:schemeClr val="hlink"/>
              </a:solidFill>
            </c:spPr>
          </c:dPt>
          <c:dLbls>
            <c:numFmt formatCode="General" sourceLinked="0"/>
            <c:spPr>
              <a:noFill/>
              <a:ln w="13873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85" b="1" i="0" u="none" strike="noStrike" kern="1200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true"/>
                <c15:leaderLines/>
              </c:ext>
            </c:extLst>
          </c:dLbls>
          <c:cat>
            <c:strRef>
              <c:f>Sheet1!$B$1:$D$1</c:f>
              <c:strCache>
                <c:ptCount val="2"/>
                <c:pt idx="0">
                  <c:v>майстер в/н   І категорії</c:v>
                </c:pt>
                <c:pt idx="1">
                  <c:v>майстер в/н ІІ категорії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69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6936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6936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3873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85" b="1" i="0" u="none" strike="noStrike" kern="1200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true"/>
                <c15:leaderLines/>
              </c:ext>
            </c:extLst>
          </c:dLbls>
          <c:cat>
            <c:strRef>
              <c:f>Sheet1!$B$1:$D$1</c:f>
              <c:strCache>
                <c:ptCount val="2"/>
                <c:pt idx="0">
                  <c:v>майстер в/н   І категорії</c:v>
                </c:pt>
                <c:pt idx="1">
                  <c:v>майстер в/н ІІ категорії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02535321382703"/>
          <c:y val="6.6825553055868001E-2"/>
          <c:w val="0.237974646786173"/>
          <c:h val="0.75417650918635204"/>
        </c:manualLayout>
      </c:layout>
      <c:overlay val="0"/>
      <c:spPr>
        <a:solidFill>
          <a:schemeClr val="tx1">
            <a:lumMod val="20000"/>
            <a:lumOff val="80000"/>
          </a:schemeClr>
        </a:solidFill>
        <a:ln w="1734">
          <a:solidFill>
            <a:schemeClr val="tx1"/>
          </a:solidFill>
          <a:prstDash val="solid"/>
        </a:ln>
      </c:spPr>
      <c:txPr>
        <a:bodyPr rot="0" spcFirstLastPara="0" vertOverflow="ellipsis" vert="horz" wrap="square" anchor="ctr" anchorCtr="1"/>
        <a:lstStyle/>
        <a:p>
          <a:pPr>
            <a:defRPr lang="en-US" sz="905" b="1" i="0" u="none" strike="noStrike" kern="1200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en-US" sz="98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en-US" sz="1180" b="1" i="0" u="none" strike="noStrike" kern="1200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5.6962025316455701E-2"/>
          <c:y val="0.26014319809069197"/>
          <c:w val="0.64683544303797502"/>
          <c:h val="0.4844868735083530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99CC"/>
              </a:solidFill>
            </c:spPr>
          </c:dPt>
          <c:dPt>
            <c:idx val="2"/>
            <c:bubble3D val="0"/>
            <c:spPr>
              <a:solidFill>
                <a:schemeClr val="hlink"/>
              </a:solidFill>
            </c:spPr>
          </c:dPt>
          <c:dPt>
            <c:idx val="3"/>
            <c:bubble3D val="0"/>
            <c:spPr>
              <a:solidFill>
                <a:schemeClr val="folHlink"/>
              </a:solidFill>
            </c:spPr>
          </c:dPt>
          <c:dPt>
            <c:idx val="4"/>
            <c:bubble3D val="0"/>
            <c:spPr>
              <a:solidFill>
                <a:schemeClr val="bg2"/>
              </a:solidFill>
            </c:spPr>
          </c:dPt>
          <c:dLbls>
            <c:numFmt formatCode="General" sourceLinked="0"/>
            <c:spPr>
              <a:noFill/>
              <a:ln w="13873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85" b="1" i="0" u="none" strike="noStrike" kern="1200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true"/>
                <c15:leaderLines/>
              </c:ext>
            </c:extLst>
          </c:dLbls>
          <c:cat>
            <c:strRef>
              <c:f>Sheet1!$B$1:$F$1</c:f>
              <c:strCache>
                <c:ptCount val="5"/>
                <c:pt idx="0">
                  <c:v>до 30 років</c:v>
                </c:pt>
                <c:pt idx="1">
                  <c:v>30-40 років</c:v>
                </c:pt>
                <c:pt idx="2">
                  <c:v>40-50 років</c:v>
                </c:pt>
                <c:pt idx="3">
                  <c:v>50-60 років</c:v>
                </c:pt>
                <c:pt idx="4">
                  <c:v> старші 60 років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69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6936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6936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6936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6936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3873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85" b="1" i="0" u="none" strike="noStrike" kern="1200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true"/>
                <c15:leaderLines/>
              </c:ext>
            </c:extLst>
          </c:dLbls>
          <c:cat>
            <c:strRef>
              <c:f>Sheet1!$B$1:$F$1</c:f>
              <c:strCache>
                <c:ptCount val="5"/>
                <c:pt idx="0">
                  <c:v>до 30 років</c:v>
                </c:pt>
                <c:pt idx="1">
                  <c:v>30-40 років</c:v>
                </c:pt>
                <c:pt idx="2">
                  <c:v>40-50 років</c:v>
                </c:pt>
                <c:pt idx="3">
                  <c:v>50-60 років</c:v>
                </c:pt>
                <c:pt idx="4">
                  <c:v> старші 60 років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02535321382703"/>
          <c:y val="6.6825553055868001E-2"/>
          <c:w val="0.237974646786173"/>
          <c:h val="0.75417650918635204"/>
        </c:manualLayout>
      </c:layout>
      <c:overlay val="0"/>
      <c:spPr>
        <a:solidFill>
          <a:schemeClr val="tx1">
            <a:lumMod val="20000"/>
            <a:lumOff val="80000"/>
          </a:schemeClr>
        </a:solidFill>
        <a:ln w="1734">
          <a:solidFill>
            <a:schemeClr val="tx1"/>
          </a:solidFill>
          <a:prstDash val="solid"/>
        </a:ln>
      </c:spPr>
      <c:txPr>
        <a:bodyPr rot="0" spcFirstLastPara="0" vertOverflow="ellipsis" vert="horz" wrap="square" anchor="ctr" anchorCtr="1"/>
        <a:lstStyle/>
        <a:p>
          <a:pPr>
            <a:defRPr lang="en-US" sz="905" b="1" i="0" u="none" strike="noStrike" kern="1200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en-US" sz="98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i="0">
                <a:latin typeface="Arial" panose="0208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i="0">
                <a:latin typeface="Arial" panose="0208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i="0">
                <a:latin typeface="Arial" panose="0208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i="0">
                <a:latin typeface="Arial" panose="02080604020202020204" pitchFamily="34" charset="0"/>
              </a:defRPr>
            </a:lvl1pPr>
          </a:lstStyle>
          <a:p>
            <a:pPr>
              <a:defRPr/>
            </a:pPr>
            <a:fld id="{E475B1E2-1234-4F5C-BBE0-F9B9F5E52F6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82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8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5B1E2-1234-4F5C-BBE0-F9B9F5E52F6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5B1E2-1234-4F5C-BBE0-F9B9F5E52F68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5B1E2-1234-4F5C-BBE0-F9B9F5E52F68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B405C1F-E27F-4EEC-9A51-52A3C041D839}" type="slidenum">
              <a:rPr lang="ru-RU" i="0" smtClean="0">
                <a:latin typeface="Arial" panose="02080604020202020204" pitchFamily="34" charset="0"/>
              </a:rPr>
              <a:t>18</a:t>
            </a:fld>
            <a:endParaRPr lang="ru-RU" i="0" smtClean="0">
              <a:latin typeface="Arial" panose="0208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B55A08C-2960-4E05-BEFB-FFA3044B696E}" type="slidenum">
              <a:rPr lang="ru-RU" i="0" smtClean="0">
                <a:latin typeface="Arial" panose="02080604020202020204" pitchFamily="34" charset="0"/>
              </a:rPr>
              <a:t>19</a:t>
            </a:fld>
            <a:endParaRPr lang="ru-RU" i="0" smtClean="0">
              <a:latin typeface="Arial" panose="0208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63621"/>
            <a:ext cx="9144000" cy="206210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uk-UA" sz="4000" b="1" i="0" dirty="0" smtClean="0">
                <a:solidFill>
                  <a:srgbClr val="800000"/>
                </a:solidFill>
                <a:latin typeface="Georgia" pitchFamily="18" charset="0"/>
              </a:rPr>
              <a:t>З В І Т</a:t>
            </a:r>
          </a:p>
          <a:p>
            <a:pPr algn="ctr"/>
            <a:r>
              <a:rPr lang="uk-UA" sz="2000" b="1" i="0" dirty="0">
                <a:solidFill>
                  <a:srgbClr val="800000"/>
                </a:solidFill>
                <a:latin typeface="Georgia" pitchFamily="18" charset="0"/>
              </a:rPr>
              <a:t>д</a:t>
            </a:r>
            <a:r>
              <a:rPr lang="uk-UA" sz="2000" b="1" i="0" dirty="0" smtClean="0">
                <a:solidFill>
                  <a:srgbClr val="800000"/>
                </a:solidFill>
                <a:latin typeface="Georgia" pitchFamily="18" charset="0"/>
              </a:rPr>
              <a:t>иректора Ужгородського вищого професійного училища </a:t>
            </a:r>
          </a:p>
          <a:p>
            <a:pPr algn="ctr"/>
            <a:r>
              <a:rPr lang="uk-UA" sz="2000" b="1" i="0" dirty="0">
                <a:solidFill>
                  <a:srgbClr val="800000"/>
                </a:solidFill>
                <a:latin typeface="Georgia" pitchFamily="18" charset="0"/>
              </a:rPr>
              <a:t>т</a:t>
            </a:r>
            <a:r>
              <a:rPr lang="uk-UA" sz="2000" b="1" i="0" dirty="0" smtClean="0">
                <a:solidFill>
                  <a:srgbClr val="800000"/>
                </a:solidFill>
                <a:latin typeface="Georgia" pitchFamily="18" charset="0"/>
              </a:rPr>
              <a:t>оргівлі та технологій харчування </a:t>
            </a:r>
          </a:p>
          <a:p>
            <a:pPr algn="ctr"/>
            <a:r>
              <a:rPr lang="uk-UA" sz="2800" b="1" i="0" dirty="0" err="1" smtClean="0">
                <a:solidFill>
                  <a:srgbClr val="800000"/>
                </a:solidFill>
                <a:latin typeface="Georgia" pitchFamily="18" charset="0"/>
              </a:rPr>
              <a:t>Кощака</a:t>
            </a:r>
            <a:r>
              <a:rPr lang="uk-UA" sz="2800" b="1" i="0" dirty="0" smtClean="0">
                <a:solidFill>
                  <a:srgbClr val="800000"/>
                </a:solidFill>
                <a:latin typeface="Georgia" pitchFamily="18" charset="0"/>
              </a:rPr>
              <a:t> Віктора Йосиповича</a:t>
            </a:r>
          </a:p>
          <a:p>
            <a:pPr algn="ctr"/>
            <a:r>
              <a:rPr lang="uk-UA" sz="2000" b="1" i="0" dirty="0" smtClean="0">
                <a:solidFill>
                  <a:srgbClr val="800000"/>
                </a:solidFill>
                <a:latin typeface="Georgia" pitchFamily="18" charset="0"/>
              </a:rPr>
              <a:t>про діяльність за 20</a:t>
            </a:r>
            <a:r>
              <a:rPr lang="en-US" sz="2000" b="1" i="0" dirty="0" smtClean="0">
                <a:solidFill>
                  <a:srgbClr val="800000"/>
                </a:solidFill>
                <a:latin typeface="Georgia" pitchFamily="18" charset="0"/>
              </a:rPr>
              <a:t>2</a:t>
            </a:r>
            <a:r>
              <a:rPr lang="uk-UA" sz="2000" b="1" i="0" dirty="0" smtClean="0">
                <a:solidFill>
                  <a:srgbClr val="800000"/>
                </a:solidFill>
                <a:latin typeface="Georgia" pitchFamily="18" charset="0"/>
              </a:rPr>
              <a:t>1 – 20</a:t>
            </a:r>
            <a:r>
              <a:rPr lang="en-US" sz="2000" b="1" i="0" dirty="0" smtClean="0">
                <a:solidFill>
                  <a:srgbClr val="800000"/>
                </a:solidFill>
                <a:latin typeface="Georgia" pitchFamily="18" charset="0"/>
              </a:rPr>
              <a:t>2</a:t>
            </a:r>
            <a:r>
              <a:rPr lang="uk-UA" sz="2000" b="1" i="0" dirty="0" smtClean="0">
                <a:solidFill>
                  <a:srgbClr val="800000"/>
                </a:solidFill>
                <a:latin typeface="Georgia" pitchFamily="18" charset="0"/>
              </a:rPr>
              <a:t>2</a:t>
            </a:r>
            <a:r>
              <a:rPr lang="en-US" sz="2000" b="1" i="0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uk-UA" sz="2000" b="1" i="0" dirty="0" smtClean="0">
                <a:solidFill>
                  <a:srgbClr val="800000"/>
                </a:solidFill>
                <a:latin typeface="Georgia" pitchFamily="18" charset="0"/>
              </a:rPr>
              <a:t>н. р. </a:t>
            </a:r>
            <a:endParaRPr lang="ru-RU" sz="2000" b="1" i="0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793" y="6006333"/>
            <a:ext cx="9144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b="1" i="0" dirty="0" smtClean="0">
                <a:latin typeface="Georgia" pitchFamily="18" charset="0"/>
              </a:rPr>
              <a:t>23 червня 20</a:t>
            </a:r>
            <a:r>
              <a:rPr lang="en-US" b="1" i="0" dirty="0" smtClean="0">
                <a:latin typeface="Georgia" pitchFamily="18" charset="0"/>
              </a:rPr>
              <a:t>2</a:t>
            </a:r>
            <a:r>
              <a:rPr lang="uk-UA" b="1" i="0" dirty="0" smtClean="0">
                <a:latin typeface="Georgia" pitchFamily="18" charset="0"/>
              </a:rPr>
              <a:t>2</a:t>
            </a:r>
            <a:endParaRPr lang="ru-RU" b="1" i="0" dirty="0">
              <a:latin typeface="Georg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5776"/>
            <a:ext cx="4105116" cy="23091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5431"/>
            <a:ext cx="2808313" cy="208981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9144000" cy="18158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uk-UA" sz="1600" b="1" i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В училищі працює </a:t>
            </a:r>
            <a:r>
              <a:rPr lang="uk-UA" sz="1600" b="1" i="0" dirty="0">
                <a:solidFill>
                  <a:srgbClr val="C00000"/>
                </a:solidFill>
                <a:latin typeface="Georgia" pitchFamily="18" charset="0"/>
              </a:rPr>
              <a:t>Навчально-практичний центр сучасних технологій </a:t>
            </a:r>
            <a:r>
              <a:rPr lang="uk-UA" sz="1600" b="1" i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харчування та ресторанного сервісу. Це структурний підрозділ закладу, який покликаний здійснювати підготовку, перепідготовку, підвищення кваліфікації робітників громадського харчування за новітніми технологіями із застосуванням сучасних матеріалів, сировини, обладнання та </a:t>
            </a:r>
            <a:r>
              <a:rPr lang="uk-UA" sz="1600" b="1" i="0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інструментів.</a:t>
            </a:r>
          </a:p>
          <a:p>
            <a:pPr>
              <a:defRPr/>
            </a:pPr>
            <a:r>
              <a:rPr lang="uk-UA" sz="1600" b="1" i="0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На базі Центру здійснювалася</a:t>
            </a:r>
            <a:r>
              <a:rPr lang="uk-UA" sz="1600" b="1" i="0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uk-UA" sz="1600" b="1" i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</a:t>
            </a:r>
            <a:r>
              <a:rPr lang="uk-UA" sz="1600" b="1" i="0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ерепідготовка дорослого населення з професії кухар – </a:t>
            </a:r>
            <a:r>
              <a:rPr lang="uk-UA" sz="1600" b="1" i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9</a:t>
            </a:r>
            <a:r>
              <a:rPr lang="uk-UA" sz="1600" b="1" i="0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осіб</a:t>
            </a:r>
          </a:p>
        </p:txBody>
      </p:sp>
      <p:pic>
        <p:nvPicPr>
          <p:cNvPr id="5122" name="Picture 2" descr="http://vputth.uzhgorod.ua/images/2021-10-19/249215834_250360283731191_68931381305004742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1236"/>
            <a:ext cx="1971119" cy="30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putth.uzhgorod.ua/images/2021-10-19/249274489_981665355745724_501472783323874829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15" y="2060848"/>
            <a:ext cx="421455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vputth.uzhgorod.ua/images/2021-10-19/249635742_239477921508622_518131848462680051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04877"/>
            <a:ext cx="1872208" cy="34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vputth.uzhgorod.ua/images/2021-10-19/250254780_244511061036669_793169023902697837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15" y="4365104"/>
            <a:ext cx="421455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9144000" cy="18158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uk-UA" sz="1600" b="1" i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У червні поточного року в училищі відкрито </a:t>
            </a:r>
            <a:r>
              <a:rPr lang="uk-UA" sz="1600" b="1" i="0" dirty="0">
                <a:solidFill>
                  <a:srgbClr val="C00000"/>
                </a:solidFill>
                <a:latin typeface="Georgia" pitchFamily="18" charset="0"/>
              </a:rPr>
              <a:t>Центр професійної кар’єри.</a:t>
            </a:r>
          </a:p>
          <a:p>
            <a:pPr>
              <a:defRPr/>
            </a:pPr>
            <a:r>
              <a:rPr lang="uk-UA" sz="1600" b="1" i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Діяльність Центру професійної кар’єри направлена на ефективну роботу щодо сприяння працевлаштування випускників з метою реалізації права здобувачів освіти і випускників на працю та забезпеченню випускників першим робочим місцем, відстеження їх кар’єрного зростання, підвищення кваліфікації або перепідготовці у разі потреби, а також на координацію роботи закладу з питанням розвитку професійної кар’єри.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86181"/>
            <a:ext cx="3471598" cy="2603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5" y="1772816"/>
            <a:ext cx="271270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6" y="4874635"/>
            <a:ext cx="3982078" cy="1849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75598"/>
            <a:ext cx="4123729" cy="185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27783" y="17463"/>
            <a:ext cx="9144000" cy="490537"/>
          </a:xfrm>
          <a:prstGeom prst="rect">
            <a:avLst/>
          </a:prstGeo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uk-UA" sz="2400" b="1" i="0" kern="0" dirty="0">
                <a:solidFill>
                  <a:srgbClr val="800000"/>
                </a:solidFill>
                <a:latin typeface="Georgia" pitchFamily="18" charset="0"/>
                <a:ea typeface="+mj-ea"/>
                <a:cs typeface="Times New Roman" pitchFamily="18" charset="0"/>
              </a:rPr>
              <a:t>ПСИХОЛОГІЧНА СЛУЖБА</a:t>
            </a:r>
            <a:endParaRPr lang="ru-RU" sz="1400" b="1" i="0" kern="0" dirty="0">
              <a:solidFill>
                <a:srgbClr val="800000"/>
              </a:solidFill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3779912" y="764704"/>
            <a:ext cx="53640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1600" b="1" i="0" dirty="0">
                <a:latin typeface="Georgia" pitchFamily="18" charset="0"/>
                <a:cs typeface="Times New Roman" pitchFamily="18" charset="0"/>
              </a:rPr>
              <a:t>Основною метою діяльності психологічної служби нашого навчального закладу є психологічний супровід навчально-виховного та навчально-виробничого процесів, підвищення їх ефективності, захист психічного здоров’я і соціального благополуччя усіх учасників навчального процесу, сприяння особистісному і психологічному розвитку молоді, формуванню їх життєвих </a:t>
            </a:r>
            <a:r>
              <a:rPr lang="uk-UA" sz="1600" b="1" i="0" dirty="0" err="1">
                <a:latin typeface="Georgia" pitchFamily="18" charset="0"/>
                <a:cs typeface="Times New Roman" pitchFamily="18" charset="0"/>
              </a:rPr>
              <a:t>компетенцій</a:t>
            </a:r>
            <a:r>
              <a:rPr lang="uk-UA" sz="1600" b="1" i="0" dirty="0">
                <a:latin typeface="Georgia" pitchFamily="18" charset="0"/>
                <a:cs typeface="Times New Roman" pitchFamily="18" charset="0"/>
              </a:rPr>
              <a:t>, що забезпечує психологічну готовність до дорослого життя.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293096"/>
            <a:ext cx="54782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600" b="1" i="0" dirty="0">
                <a:latin typeface="Georgia" pitchFamily="18" charset="0"/>
                <a:cs typeface="Times New Roman" pitchFamily="18" charset="0"/>
              </a:rPr>
              <a:t>З метою підвищення рівня психологічної культури педагогів, покращення психологічної атмосфери в педагогічному колективі в </a:t>
            </a:r>
            <a:r>
              <a:rPr lang="uk-UA" sz="1600" b="1" i="0" dirty="0" smtClean="0">
                <a:latin typeface="Georgia" pitchFamily="18" charset="0"/>
                <a:cs typeface="Times New Roman" pitchFamily="18" charset="0"/>
              </a:rPr>
              <a:t>цьому </a:t>
            </a:r>
            <a:r>
              <a:rPr lang="uk-UA" sz="1600" b="1" i="0" dirty="0">
                <a:latin typeface="Georgia" pitchFamily="18" charset="0"/>
                <a:cs typeface="Times New Roman" pitchFamily="18" charset="0"/>
              </a:rPr>
              <a:t>навчальному році були проведені два психолого-педагогічні семінари на теми: «Підліткова агресія: за і проти», «Причини виникнення психоемоційної напруги в учнів».</a:t>
            </a:r>
          </a:p>
        </p:txBody>
      </p:sp>
      <p:pic>
        <p:nvPicPr>
          <p:cNvPr id="6146" name="Picture 2" descr="http://vputth.uzhgorod.ua/images/2021-10-21/247413536_408093310928225_2824745080913060946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9"/>
          <a:stretch>
            <a:fillRect/>
          </a:stretch>
        </p:blipFill>
        <p:spPr bwMode="auto">
          <a:xfrm>
            <a:off x="5478212" y="4077072"/>
            <a:ext cx="3536105" cy="182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vputth.uzhgorod.ua/images/2021-10-12/245245233_225028903028354_916142968592467368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6257"/>
            <a:ext cx="3429240" cy="15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vputth.uzhgorod.ua/images/2021-10-007/IMG_20211007_1126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/>
          <a:stretch>
            <a:fillRect/>
          </a:stretch>
        </p:blipFill>
        <p:spPr bwMode="auto">
          <a:xfrm>
            <a:off x="226570" y="2348880"/>
            <a:ext cx="345005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6632"/>
            <a:ext cx="9144000" cy="549275"/>
          </a:xfrm>
          <a:prstGeom prst="rect">
            <a:avLst/>
          </a:prstGeo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uk-UA" sz="2400" b="1" i="0" kern="0" dirty="0">
                <a:solidFill>
                  <a:srgbClr val="800000"/>
                </a:solidFill>
                <a:latin typeface="Georgia" pitchFamily="18" charset="0"/>
                <a:ea typeface="+mj-ea"/>
                <a:cs typeface="Times New Roman" pitchFamily="18" charset="0"/>
              </a:rPr>
              <a:t>МІЖНАРОДНА ДІЯЛЬНІСТЬ</a:t>
            </a:r>
            <a:endParaRPr lang="ru-RU" sz="1400" b="1" i="0" kern="0" dirty="0">
              <a:solidFill>
                <a:srgbClr val="800000"/>
              </a:solidFill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64704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0" dirty="0">
                <a:latin typeface="Georgia" pitchFamily="18" charset="0"/>
              </a:rPr>
              <a:t>У поточному навчальному році наш навчальний заклад не долучався до роботи у міжнародних проектах. Проте, постійно ведеться робота з упровадження у навчально-виробничий процес напрацювань колективу як учасника  українсько-канадського проекту «Децентралізація управління професійним навчанням в Україні»: здійснюється аналіз матеріально-технічної бази,  навчальних планів та програм відповідно до потреб ринку праці, проводиться щорічний моніторинг працевлаштування випускників і закріплення їх на першому робочому місці тощо. Також набутий у роботі міжнародного проекту досвід поширюється педагогами серед інших закладів професійної (професійно-технічної) освіти.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20713"/>
          </a:xfr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ru-RU" sz="2600" b="1" dirty="0" smtClean="0">
                <a:solidFill>
                  <a:srgbClr val="800000"/>
                </a:solidFill>
                <a:effectLst/>
                <a:latin typeface="Georgia" pitchFamily="18" charset="0"/>
              </a:rPr>
              <a:t>НАВЧАЛЬНО-ВИХОВНА РОБОТА </a:t>
            </a:r>
            <a:r>
              <a:rPr lang="uk-UA" sz="2600" b="1" dirty="0" smtClean="0">
                <a:solidFill>
                  <a:srgbClr val="800000"/>
                </a:solidFill>
                <a:effectLst/>
                <a:latin typeface="Georgia" pitchFamily="18" charset="0"/>
              </a:rPr>
              <a:t> </a:t>
            </a:r>
            <a:r>
              <a:rPr lang="uk-UA" sz="2600" b="1" dirty="0" smtClean="0">
                <a:solidFill>
                  <a:srgbClr val="800000"/>
                </a:solidFill>
                <a:effectLst/>
                <a:latin typeface="Times New Roman" pitchFamily="18" charset="0"/>
              </a:rPr>
              <a:t/>
            </a:r>
            <a:br>
              <a:rPr lang="uk-UA" sz="2600" b="1" dirty="0" smtClean="0">
                <a:solidFill>
                  <a:srgbClr val="800000"/>
                </a:solidFill>
                <a:effectLst/>
                <a:latin typeface="Times New Roman" pitchFamily="18" charset="0"/>
              </a:rPr>
            </a:br>
            <a:endParaRPr lang="ru-RU" sz="2600" b="1" dirty="0" smtClean="0">
              <a:solidFill>
                <a:srgbClr val="8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1760" y="692696"/>
            <a:ext cx="6647354" cy="5760640"/>
          </a:xfrm>
          <a:solidFill>
            <a:srgbClr val="C3E9B5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indent="0" algn="ctr">
              <a:buNone/>
              <a:defRPr/>
            </a:pPr>
            <a:r>
              <a:rPr lang="uk-UA" sz="1050" dirty="0">
                <a:effectLst/>
                <a:latin typeface="Georgia" pitchFamily="18" charset="0"/>
              </a:rPr>
              <a:t>У </a:t>
            </a:r>
            <a:r>
              <a:rPr lang="uk-UA" sz="1050" dirty="0" smtClean="0">
                <a:effectLst/>
                <a:latin typeface="Georgia" pitchFamily="18" charset="0"/>
              </a:rPr>
              <a:t>2021-2022 </a:t>
            </a:r>
            <a:r>
              <a:rPr lang="uk-UA" sz="1050" dirty="0">
                <a:effectLst/>
                <a:latin typeface="Georgia" pitchFamily="18" charset="0"/>
              </a:rPr>
              <a:t>навчальному році продовжено комплексну, системну діяльність, спрямовану на виконання Концепції національно-патріотичного виховання сучасної молоді</a:t>
            </a:r>
            <a:r>
              <a:rPr lang="uk-UA" sz="1050" dirty="0" smtClean="0">
                <a:effectLst/>
                <a:latin typeface="Georgia" pitchFamily="18" charset="0"/>
              </a:rPr>
              <a:t>.</a:t>
            </a:r>
            <a:r>
              <a:rPr lang="uk-UA" sz="1050" b="1" i="1" dirty="0" smtClean="0">
                <a:solidFill>
                  <a:schemeClr val="tx1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050" dirty="0">
                <a:solidFill>
                  <a:schemeClr val="tx1">
                    <a:lumMod val="50000"/>
                  </a:schemeClr>
                </a:solidFill>
                <a:effectLst/>
                <a:latin typeface="Georgia" pitchFamily="18" charset="0"/>
              </a:rPr>
              <a:t>У</a:t>
            </a:r>
            <a:r>
              <a:rPr lang="uk-UA" sz="1050" dirty="0" smtClean="0">
                <a:solidFill>
                  <a:schemeClr val="tx1">
                    <a:lumMod val="50000"/>
                  </a:schemeClr>
                </a:solidFill>
                <a:effectLst/>
                <a:latin typeface="Georgia" pitchFamily="18" charset="0"/>
              </a:rPr>
              <a:t> </a:t>
            </a:r>
            <a:r>
              <a:rPr lang="uk-UA" sz="1050" dirty="0">
                <a:solidFill>
                  <a:schemeClr val="tx1">
                    <a:lumMod val="50000"/>
                  </a:schemeClr>
                </a:solidFill>
                <a:effectLst/>
                <a:latin typeface="Georgia" pitchFamily="18" charset="0"/>
              </a:rPr>
              <a:t>звітному періоді проведено наступні </a:t>
            </a:r>
            <a:r>
              <a:rPr lang="uk-UA" sz="1050" b="1" dirty="0">
                <a:solidFill>
                  <a:schemeClr val="tx1">
                    <a:lumMod val="50000"/>
                  </a:schemeClr>
                </a:solidFill>
                <a:effectLst/>
                <a:latin typeface="Georgia" pitchFamily="18" charset="0"/>
              </a:rPr>
              <a:t>виховні години</a:t>
            </a:r>
            <a:r>
              <a:rPr lang="uk-UA" sz="1050" dirty="0">
                <a:solidFill>
                  <a:schemeClr val="tx1">
                    <a:lumMod val="50000"/>
                  </a:schemeClr>
                </a:solidFill>
                <a:effectLst/>
                <a:latin typeface="Georgia" pitchFamily="18" charset="0"/>
              </a:rPr>
              <a:t>:</a:t>
            </a:r>
          </a:p>
          <a:p>
            <a:pPr lvl="0"/>
            <a:r>
              <a:rPr lang="uk-UA" sz="1050" dirty="0">
                <a:effectLst/>
              </a:rPr>
              <a:t>«30 років Незалежності України. Щоб у серці жила Батьківщина» - перший урок з нагоди Дня знань; </a:t>
            </a:r>
          </a:p>
          <a:p>
            <a:pPr lvl="0"/>
            <a:r>
              <a:rPr lang="uk-UA" sz="1050" dirty="0">
                <a:effectLst/>
              </a:rPr>
              <a:t>«Данило Галицький – єдиний король України» – виховна година з нагоди 820-річчя від дня народження;</a:t>
            </a:r>
          </a:p>
          <a:p>
            <a:pPr lvl="0"/>
            <a:r>
              <a:rPr lang="uk-UA" sz="1050" dirty="0">
                <a:effectLst/>
              </a:rPr>
              <a:t>«Постать Івана Франка в історії України» – година спілкування до 165-річчя від дня народження;</a:t>
            </a:r>
          </a:p>
          <a:p>
            <a:pPr lvl="0"/>
            <a:r>
              <a:rPr lang="uk-UA" sz="1050" dirty="0">
                <a:effectLst/>
              </a:rPr>
              <a:t>«Історик. Політик. Державотворець» - виховна година з нагоди 155-річчя від дня народження Михайла Грушевського;</a:t>
            </a:r>
          </a:p>
          <a:p>
            <a:pPr lvl="0"/>
            <a:r>
              <a:rPr lang="uk-UA" sz="1050" dirty="0">
                <a:effectLst/>
              </a:rPr>
              <a:t>«80 років трагедії Бабиного Яру» - </a:t>
            </a:r>
            <a:r>
              <a:rPr lang="uk-UA" sz="1050" dirty="0" err="1">
                <a:effectLst/>
              </a:rPr>
              <a:t>онлайн</a:t>
            </a:r>
            <a:r>
              <a:rPr lang="uk-UA" sz="1050" dirty="0">
                <a:effectLst/>
              </a:rPr>
              <a:t> трансляція загальнодержавного уроку пам’яті; </a:t>
            </a:r>
          </a:p>
          <a:p>
            <a:pPr lvl="0"/>
            <a:r>
              <a:rPr lang="uk-UA" sz="1050" dirty="0">
                <a:effectLst/>
              </a:rPr>
              <a:t>«Слава Героям України» - </a:t>
            </a:r>
            <a:r>
              <a:rPr lang="uk-UA" sz="1050" dirty="0" err="1">
                <a:effectLst/>
              </a:rPr>
              <a:t>онлайн</a:t>
            </a:r>
            <a:r>
              <a:rPr lang="uk-UA" sz="1050" dirty="0">
                <a:effectLst/>
              </a:rPr>
              <a:t> година спілкування з нагоди Дня захисника та захисниць України;</a:t>
            </a:r>
          </a:p>
          <a:p>
            <a:pPr lvl="0"/>
            <a:r>
              <a:rPr lang="uk-UA" sz="1050" dirty="0">
                <a:effectLst/>
              </a:rPr>
              <a:t>«Гідні бути українцями!» - </a:t>
            </a:r>
            <a:r>
              <a:rPr lang="uk-UA" sz="1050" dirty="0" err="1">
                <a:effectLst/>
              </a:rPr>
              <a:t>онлайн</a:t>
            </a:r>
            <a:r>
              <a:rPr lang="uk-UA" sz="1050" dirty="0">
                <a:effectLst/>
              </a:rPr>
              <a:t> виховна година з нагоди Дня Гідності та Свободи України;</a:t>
            </a:r>
          </a:p>
          <a:p>
            <a:pPr lvl="0"/>
            <a:r>
              <a:rPr lang="uk-UA" sz="1050" dirty="0">
                <a:effectLst/>
              </a:rPr>
              <a:t>«Немає більшої сили, ніж стійкість духу добровольців» - </a:t>
            </a:r>
            <a:r>
              <a:rPr lang="uk-UA" sz="1050" dirty="0" err="1">
                <a:effectLst/>
              </a:rPr>
              <a:t>онлайн</a:t>
            </a:r>
            <a:r>
              <a:rPr lang="uk-UA" sz="1050" dirty="0">
                <a:effectLst/>
              </a:rPr>
              <a:t> бесіда з нагоди Дня українського добровольця;</a:t>
            </a:r>
          </a:p>
          <a:p>
            <a:r>
              <a:rPr lang="uk-UA" sz="1050" dirty="0">
                <a:effectLst/>
              </a:rPr>
              <a:t>«Вишиванку одягаю – Україну прославляю!» - </a:t>
            </a:r>
            <a:r>
              <a:rPr lang="uk-UA" sz="1050" dirty="0" err="1">
                <a:effectLst/>
              </a:rPr>
              <a:t>флешмоб</a:t>
            </a:r>
            <a:r>
              <a:rPr lang="uk-UA" sz="1050" dirty="0">
                <a:effectLst/>
              </a:rPr>
              <a:t> до Дня вишиванки</a:t>
            </a:r>
            <a:r>
              <a:rPr lang="uk-UA" sz="1050" dirty="0" smtClean="0">
                <a:effectLst/>
              </a:rPr>
              <a:t>.</a:t>
            </a:r>
          </a:p>
          <a:p>
            <a:pPr lvl="0"/>
            <a:r>
              <a:rPr lang="uk-UA" sz="1050" dirty="0">
                <a:effectLst/>
              </a:rPr>
              <a:t>«30 років Незалежності України. Щоб у серці жила Батьківщина» - перший урок з нагоди Дня знань; </a:t>
            </a:r>
          </a:p>
          <a:p>
            <a:pPr lvl="0"/>
            <a:r>
              <a:rPr lang="uk-UA" sz="1050" dirty="0">
                <a:effectLst/>
              </a:rPr>
              <a:t>«Данило Галицький – єдиний король України» – виховна година з нагоди 820-річчя від дня народження;</a:t>
            </a:r>
          </a:p>
          <a:p>
            <a:pPr lvl="0"/>
            <a:r>
              <a:rPr lang="uk-UA" sz="1050" dirty="0">
                <a:effectLst/>
              </a:rPr>
              <a:t>«Постать Івана Франка в історії України» – година спілкування до 165-річчя від дня народження;</a:t>
            </a:r>
          </a:p>
          <a:p>
            <a:pPr lvl="0"/>
            <a:r>
              <a:rPr lang="uk-UA" sz="1050" dirty="0">
                <a:effectLst/>
              </a:rPr>
              <a:t>«Історик. Політик. Державотворець» - виховна година з нагоди 155-річчя від дня народження Михайла Грушевського;</a:t>
            </a:r>
          </a:p>
          <a:p>
            <a:pPr lvl="0"/>
            <a:r>
              <a:rPr lang="uk-UA" sz="1050" dirty="0">
                <a:effectLst/>
              </a:rPr>
              <a:t>«80 років трагедії Бабиного Яру» - </a:t>
            </a:r>
            <a:r>
              <a:rPr lang="uk-UA" sz="1050" dirty="0" err="1">
                <a:effectLst/>
              </a:rPr>
              <a:t>онлайн</a:t>
            </a:r>
            <a:r>
              <a:rPr lang="uk-UA" sz="1050" dirty="0">
                <a:effectLst/>
              </a:rPr>
              <a:t> трансляція загальнодержавного уроку пам’яті; </a:t>
            </a:r>
          </a:p>
          <a:p>
            <a:pPr lvl="0"/>
            <a:r>
              <a:rPr lang="uk-UA" sz="1050" dirty="0">
                <a:effectLst/>
              </a:rPr>
              <a:t>«Слава Героям України» - </a:t>
            </a:r>
            <a:r>
              <a:rPr lang="uk-UA" sz="1050" dirty="0" err="1">
                <a:effectLst/>
              </a:rPr>
              <a:t>онлайн</a:t>
            </a:r>
            <a:r>
              <a:rPr lang="uk-UA" sz="1050" dirty="0">
                <a:effectLst/>
              </a:rPr>
              <a:t> година спілкування з нагоди Дня захисника та захисниць України;</a:t>
            </a:r>
          </a:p>
          <a:p>
            <a:pPr lvl="0"/>
            <a:r>
              <a:rPr lang="uk-UA" sz="1050" dirty="0">
                <a:effectLst/>
              </a:rPr>
              <a:t>«Гідні бути українцями!» - </a:t>
            </a:r>
            <a:r>
              <a:rPr lang="uk-UA" sz="1050" dirty="0" err="1">
                <a:effectLst/>
              </a:rPr>
              <a:t>онлайн</a:t>
            </a:r>
            <a:r>
              <a:rPr lang="uk-UA" sz="1050" dirty="0">
                <a:effectLst/>
              </a:rPr>
              <a:t> виховна година з нагоди Дня Гідності та Свободи України;</a:t>
            </a:r>
          </a:p>
          <a:p>
            <a:pPr lvl="0"/>
            <a:r>
              <a:rPr lang="uk-UA" sz="1050" dirty="0">
                <a:effectLst/>
              </a:rPr>
              <a:t>«Немає більшої сили, ніж стійкість духу добровольців» - </a:t>
            </a:r>
            <a:r>
              <a:rPr lang="uk-UA" sz="1050" dirty="0" err="1">
                <a:effectLst/>
              </a:rPr>
              <a:t>онлайн</a:t>
            </a:r>
            <a:r>
              <a:rPr lang="uk-UA" sz="1050" dirty="0">
                <a:effectLst/>
              </a:rPr>
              <a:t> бесіда з нагоди Дня українського добровольця;</a:t>
            </a:r>
          </a:p>
          <a:p>
            <a:r>
              <a:rPr lang="uk-UA" sz="1050" dirty="0">
                <a:effectLst/>
              </a:rPr>
              <a:t>«Вишиванку одягаю – Україну прославляю!» - </a:t>
            </a:r>
            <a:r>
              <a:rPr lang="uk-UA" sz="1050" dirty="0" err="1">
                <a:effectLst/>
              </a:rPr>
              <a:t>флешмоб</a:t>
            </a:r>
            <a:r>
              <a:rPr lang="uk-UA" sz="1050" dirty="0">
                <a:effectLst/>
              </a:rPr>
              <a:t> до Дня вишиванки</a:t>
            </a:r>
            <a:r>
              <a:rPr lang="uk-UA" sz="1200" dirty="0">
                <a:effectLst/>
              </a:rPr>
              <a:t>.</a:t>
            </a:r>
            <a:endParaRPr lang="uk-UA" sz="1200" b="1" i="1" dirty="0"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vputth.uzhgorod.ua/images/2021-11-09/255481727_623188948818369_459603715481255811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237626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putth.uzhgorod.ua/images/2021-11-22/259151672_4682218221798374_548332716858752401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2376264" cy="133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vputth.uzhgorod.ua/images/2021-10-21/247254074_613589700003828_876193082385869680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3186"/>
            <a:ext cx="237626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vputth.uzhgorod.ua/images/2021-09-29/243346893_387520656314351_3141216153240069315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r="14703"/>
          <a:stretch>
            <a:fillRect/>
          </a:stretch>
        </p:blipFill>
        <p:spPr bwMode="auto">
          <a:xfrm>
            <a:off x="-18240" y="4693346"/>
            <a:ext cx="2394504" cy="168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3" grpId="0" build="p" animBg="1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73" y="0"/>
            <a:ext cx="9144000" cy="620713"/>
          </a:xfr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rgbClr val="800000"/>
                </a:solidFill>
                <a:effectLst/>
                <a:latin typeface="Georgia" pitchFamily="18" charset="0"/>
              </a:rPr>
              <a:t>РОБОТА БІБЛІОТЕКИ</a:t>
            </a:r>
            <a:endParaRPr lang="ru-RU" sz="2800" b="1" dirty="0" smtClean="0">
              <a:solidFill>
                <a:srgbClr val="800000"/>
              </a:solidFill>
              <a:effectLst/>
              <a:latin typeface="Georgia" pitchFamily="18" charset="0"/>
            </a:endParaRPr>
          </a:p>
        </p:txBody>
      </p: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3851920" y="489133"/>
            <a:ext cx="5296405" cy="1786041"/>
          </a:xfrm>
          <a:prstGeom prst="ellipse">
            <a:avLst/>
          </a:prstGeom>
          <a:solidFill>
            <a:srgbClr val="99CCFF"/>
          </a:solidFill>
          <a:ln w="9525">
            <a:noFill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endParaRPr lang="uk-UA" sz="2000" b="1" i="0" dirty="0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r>
              <a:rPr lang="uk-UA" sz="2000" b="1" i="0" dirty="0">
                <a:solidFill>
                  <a:srgbClr val="800000"/>
                </a:solidFill>
                <a:latin typeface="Georgia" pitchFamily="18" charset="0"/>
              </a:rPr>
              <a:t>Бібліотечний фонд становить </a:t>
            </a:r>
          </a:p>
          <a:p>
            <a:pPr algn="ctr"/>
            <a:r>
              <a:rPr lang="uk-UA" sz="2000" b="1" i="0" dirty="0">
                <a:solidFill>
                  <a:srgbClr val="800000"/>
                </a:solidFill>
                <a:latin typeface="Georgia" pitchFamily="18" charset="0"/>
              </a:rPr>
              <a:t>11 614  примірники </a:t>
            </a:r>
            <a:r>
              <a:rPr lang="uk-UA" sz="2000" b="1" i="0" dirty="0" smtClean="0">
                <a:solidFill>
                  <a:srgbClr val="800000"/>
                </a:solidFill>
                <a:latin typeface="Georgia" pitchFamily="18" charset="0"/>
              </a:rPr>
              <a:t>(</a:t>
            </a:r>
            <a:r>
              <a:rPr lang="en-US" sz="2000" b="1" i="0" dirty="0">
                <a:solidFill>
                  <a:srgbClr val="800000"/>
                </a:solidFill>
                <a:latin typeface="Georgia" pitchFamily="18" charset="0"/>
              </a:rPr>
              <a:t>11 614 </a:t>
            </a:r>
            <a:r>
              <a:rPr lang="uk-UA" sz="2000" b="1" i="0" dirty="0" smtClean="0">
                <a:solidFill>
                  <a:srgbClr val="800000"/>
                </a:solidFill>
                <a:latin typeface="Georgia" pitchFamily="18" charset="0"/>
              </a:rPr>
              <a:t>грн</a:t>
            </a:r>
            <a:r>
              <a:rPr lang="uk-UA" sz="2000" b="1" i="0" dirty="0">
                <a:solidFill>
                  <a:srgbClr val="800000"/>
                </a:solidFill>
                <a:latin typeface="Georgia" pitchFamily="18" charset="0"/>
              </a:rPr>
              <a:t>.) </a:t>
            </a:r>
          </a:p>
          <a:p>
            <a:pPr algn="ctr"/>
            <a:endParaRPr lang="uk-UA" sz="2000" b="1" i="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8194" name="Picture 2" descr="http://vputth.uzhgorod.ua/images/2021-11-25/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" y="4701978"/>
            <a:ext cx="399097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vputth.uzhgorod.ua/images/2021-11-25/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78381"/>
            <a:ext cx="515238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vputth.uzhgorod.ua/images/2021-10-28/249604959_426427262442597_740723106275007728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89" y="2452254"/>
            <a:ext cx="2972675" cy="22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vputth.uzhgorod.ua/images/2021-10-011/243799040_626330371867516_7914806329709968967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70" y="3020899"/>
            <a:ext cx="3735730" cy="168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vputth.uzhgorod.ua/images/2021-09-15/241887791_211934577589609_5282116064776330165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1" y="1700330"/>
            <a:ext cx="2344194" cy="30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" y="0"/>
            <a:ext cx="9144000" cy="765175"/>
          </a:xfr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uk-UA" sz="2800" b="1" dirty="0">
                <a:solidFill>
                  <a:srgbClr val="800000"/>
                </a:solidFill>
                <a:effectLst/>
                <a:latin typeface="Georgia" pitchFamily="18" charset="0"/>
                <a:cs typeface="Times New Roman" pitchFamily="18" charset="0"/>
              </a:rPr>
              <a:t>Спортивно-масова робота</a:t>
            </a:r>
            <a:endParaRPr lang="ru-RU" sz="2800" b="1" dirty="0" smtClean="0">
              <a:solidFill>
                <a:srgbClr val="800000"/>
              </a:solidFill>
              <a:effectLst/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27331" name="AutoShap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-4940" y="620688"/>
            <a:ext cx="9115425" cy="2304256"/>
          </a:xfrm>
          <a:solidFill>
            <a:srgbClr val="99CC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algn="ctr">
              <a:buNone/>
              <a:defRPr/>
            </a:pPr>
            <a:r>
              <a:rPr lang="uk-UA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Спортивно-масові заходи, спартакіади училища (міні-футбол, </a:t>
            </a:r>
            <a:r>
              <a:rPr lang="uk-UA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легко-атлетичний</a:t>
            </a:r>
            <a:r>
              <a:rPr lang="uk-UA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крос, волейбол, настільний теніс, кульова стрільба) проводились традиційно з залученням максимальної кількості учасників та нагородженням переможців грамотами і медалями</a:t>
            </a:r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За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звітний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період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працювали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спортивні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секції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настільного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тенісу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та волейболу. </a:t>
            </a:r>
          </a:p>
          <a:p>
            <a:pPr marL="0" indent="0" algn="ctr">
              <a:buNone/>
              <a:defRPr/>
            </a:pP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Проводилися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турніри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серед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навчальних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груп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першого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і другого курсу училища з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міні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-футболу, волейболу та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настільного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тенісу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Учні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училища брали участь у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Всеукраїнському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фестивалі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бігу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Крос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над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Ужем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» у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програмі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серед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студентів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вищих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навчальних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закладів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коледжів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учнів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ЗП(ПТ)О і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посіли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друге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місце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. .</a:t>
            </a:r>
          </a:p>
          <a:p>
            <a:pPr marL="0" indent="0" algn="ctr">
              <a:buNone/>
              <a:defRPr/>
            </a:pP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Інших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міських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обласних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традиційних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спортивно-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масових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заходів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спартакіади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проводилося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через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упровадження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карантинних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обмежень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зв’язку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пандемією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COVID-19 та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введення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країні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воєнного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стану.</a:t>
            </a:r>
          </a:p>
          <a:p>
            <a:pPr marL="0" indent="0" algn="ctr">
              <a:buNone/>
              <a:defRPr/>
            </a:pPr>
            <a:endParaRPr lang="uk-UA" sz="1400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uk-UA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  </a:t>
            </a:r>
          </a:p>
          <a:p>
            <a:pPr lvl="3" indent="-278130">
              <a:defRPr/>
            </a:pPr>
            <a:endParaRPr lang="uk-UA" sz="18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18430" b="16846"/>
          <a:stretch>
            <a:fillRect/>
          </a:stretch>
        </p:blipFill>
        <p:spPr bwMode="auto">
          <a:xfrm>
            <a:off x="0" y="2924945"/>
            <a:ext cx="1883701" cy="141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01" y="2924945"/>
            <a:ext cx="2074512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93" y="2924945"/>
            <a:ext cx="1883142" cy="14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35" y="2924943"/>
            <a:ext cx="1883145" cy="141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1" r="22579" b="21051"/>
          <a:stretch>
            <a:fillRect/>
          </a:stretch>
        </p:blipFill>
        <p:spPr bwMode="auto">
          <a:xfrm>
            <a:off x="7618917" y="2924944"/>
            <a:ext cx="1525083" cy="14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2" t="32721" r="14272" b="13688"/>
          <a:stretch>
            <a:fillRect/>
          </a:stretch>
        </p:blipFill>
        <p:spPr bwMode="auto">
          <a:xfrm>
            <a:off x="-8503" y="4581129"/>
            <a:ext cx="2260281" cy="148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5" r="2572" b="24025"/>
          <a:stretch>
            <a:fillRect/>
          </a:stretch>
        </p:blipFill>
        <p:spPr bwMode="auto">
          <a:xfrm>
            <a:off x="2246836" y="4581129"/>
            <a:ext cx="1697342" cy="148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077" r="-486" b="23202"/>
          <a:stretch>
            <a:fillRect/>
          </a:stretch>
        </p:blipFill>
        <p:spPr bwMode="auto">
          <a:xfrm>
            <a:off x="3779912" y="4581129"/>
            <a:ext cx="1693907" cy="147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32580" b="8766"/>
          <a:stretch>
            <a:fillRect/>
          </a:stretch>
        </p:blipFill>
        <p:spPr bwMode="auto">
          <a:xfrm>
            <a:off x="5450891" y="4586875"/>
            <a:ext cx="2405283" cy="147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6" t="27585" r="5195" b="5939"/>
          <a:stretch>
            <a:fillRect/>
          </a:stretch>
        </p:blipFill>
        <p:spPr bwMode="auto">
          <a:xfrm>
            <a:off x="7164288" y="4581129"/>
            <a:ext cx="197971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  <p:bldP spid="227331" grpId="0" build="p" animBg="1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595313"/>
          </a:xfrm>
          <a:prstGeom prst="rect">
            <a:avLst/>
          </a:prstGeo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1" hangingPunct="1">
              <a:defRPr/>
            </a:pPr>
            <a:r>
              <a:rPr lang="uk-UA" sz="2600" b="1" dirty="0" smtClean="0">
                <a:solidFill>
                  <a:srgbClr val="800000"/>
                </a:solidFill>
                <a:effectLst/>
                <a:latin typeface="Georgia" pitchFamily="18" charset="0"/>
                <a:cs typeface="Times New Roman" pitchFamily="18" charset="0"/>
              </a:rPr>
              <a:t>2. Зміцнення та модернізація матеріально-технічної бази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7465" y="980728"/>
            <a:ext cx="9144001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 i="0" u="sng" dirty="0">
                <a:latin typeface="Georgia" pitchFamily="18" charset="0"/>
                <a:cs typeface="Times New Roman" pitchFamily="18" charset="0"/>
              </a:rPr>
              <a:t>Одним із важливих елементів інноваційного розвитку нашого навчального закладу </a:t>
            </a:r>
            <a:r>
              <a:rPr lang="uk-UA" sz="1400" b="1" i="0" u="sng" dirty="0" smtClean="0">
                <a:latin typeface="Georgia" pitchFamily="18" charset="0"/>
                <a:cs typeface="Times New Roman" pitchFamily="18" charset="0"/>
              </a:rPr>
              <a:t>є зміцнення </a:t>
            </a:r>
            <a:r>
              <a:rPr lang="uk-UA" sz="1400" b="1" i="0" u="sng" dirty="0">
                <a:latin typeface="Georgia" pitchFamily="18" charset="0"/>
                <a:cs typeface="Times New Roman" pitchFamily="18" charset="0"/>
              </a:rPr>
              <a:t>матеріально-технічної бази. За попередні роки в училищі створені всі необхідні умови для  забезпечення належного навчально-виробничого процесу відповідно до стандартів П(ПТ)О. </a:t>
            </a:r>
            <a:endParaRPr lang="uk-UA" sz="1400" b="1" i="0" u="sng" dirty="0" smtClean="0">
              <a:latin typeface="Georgia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1400" b="1" i="0" u="sng" dirty="0">
              <a:latin typeface="Georgia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1400" b="1" i="0" u="sng" dirty="0" smtClean="0">
              <a:latin typeface="Georgi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i="0" dirty="0" smtClean="0">
                <a:latin typeface="Georgia" pitchFamily="18" charset="0"/>
                <a:cs typeface="Times New Roman" pitchFamily="18" charset="0"/>
              </a:rPr>
              <a:t>Проведена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наступна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робота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зі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зміцнення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навчально-матеріальної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 smtClean="0">
                <a:latin typeface="Georgia" pitchFamily="18" charset="0"/>
                <a:cs typeface="Times New Roman" pitchFamily="18" charset="0"/>
              </a:rPr>
              <a:t>бази</a:t>
            </a:r>
            <a:r>
              <a:rPr lang="ru-RU" sz="1400" b="1" i="0" dirty="0" smtClean="0">
                <a:latin typeface="Georgia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b="1" i="0" dirty="0" err="1" smtClean="0">
                <a:latin typeface="Georgia" pitchFamily="18" charset="0"/>
                <a:cs typeface="Times New Roman" pitchFamily="18" charset="0"/>
              </a:rPr>
              <a:t>проводилися</a:t>
            </a:r>
            <a:r>
              <a:rPr lang="ru-RU" sz="1400" b="1" i="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профілактичні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роботи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у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автономній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котельні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згідно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з планом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підготовки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до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опалювального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сезону: чистка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тенів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профілактика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електрообладнання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, 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заміна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автоматики контролю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температури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тощо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b="1" i="0" dirty="0" err="1" smtClean="0">
                <a:latin typeface="Georgia" pitchFamily="18" charset="0"/>
                <a:cs typeface="Times New Roman" pitchFamily="18" charset="0"/>
              </a:rPr>
              <a:t>щорічно</a:t>
            </a:r>
            <a:r>
              <a:rPr lang="ru-RU" sz="1400" b="1" i="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після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закінчення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опалювального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сезону система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опалення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повністю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промивалася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та проходила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гідравлічне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випробування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на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щільність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b="1" i="0" dirty="0" smtClean="0">
                <a:latin typeface="Georgia" pitchFamily="18" charset="0"/>
                <a:cs typeface="Times New Roman" pitchFamily="18" charset="0"/>
              </a:rPr>
              <a:t>за 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потреби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проводилася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ремонт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системи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енергозабезпечення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та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водомережі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, чистка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каналізаційної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мережі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b="1" i="0" dirty="0" smtClean="0">
                <a:latin typeface="Georgia" pitchFamily="18" charset="0"/>
                <a:cs typeface="Times New Roman" pitchFamily="18" charset="0"/>
              </a:rPr>
              <a:t>проведена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заміна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3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нагрівальних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елементів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в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електрокотлах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b="1" i="0" dirty="0" err="1" smtClean="0">
                <a:latin typeface="Georgia" pitchFamily="18" charset="0"/>
                <a:cs typeface="Times New Roman" pitchFamily="18" charset="0"/>
              </a:rPr>
              <a:t>встановлено</a:t>
            </a:r>
            <a:r>
              <a:rPr lang="ru-RU" sz="1400" b="1" i="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систему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кондиціювання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у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Центрі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професійної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кар’єри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b="1" i="0" dirty="0" err="1" smtClean="0">
                <a:latin typeface="Georgia" pitchFamily="18" charset="0"/>
                <a:cs typeface="Times New Roman" pitchFamily="18" charset="0"/>
              </a:rPr>
              <a:t>обладнані</a:t>
            </a:r>
            <a:r>
              <a:rPr lang="ru-RU" sz="1400" b="1" i="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та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відремонтовані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вікна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господарських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приміщень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(перший поверх).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b="1" i="0" dirty="0" err="1" smtClean="0">
                <a:latin typeface="Georgia" pitchFamily="18" charset="0"/>
                <a:cs typeface="Times New Roman" pitchFamily="18" charset="0"/>
              </a:rPr>
              <a:t>проводилися</a:t>
            </a:r>
            <a:r>
              <a:rPr lang="ru-RU" sz="1400" b="1" i="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роботи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з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утримання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усіх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приміщень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у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належному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санітарному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стані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відповідно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до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вимог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роботи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в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умовах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карантину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щодо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запобігання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розповсюдження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latin typeface="Georgia" pitchFamily="18" charset="0"/>
                <a:cs typeface="Times New Roman" pitchFamily="18" charset="0"/>
              </a:rPr>
              <a:t>захворювань</a:t>
            </a:r>
            <a:r>
              <a:rPr lang="ru-RU" sz="1400" b="1" i="0" dirty="0">
                <a:latin typeface="Georgia" pitchFamily="18" charset="0"/>
                <a:cs typeface="Times New Roman" pitchFamily="18" charset="0"/>
              </a:rPr>
              <a:t> Сovid-19.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288"/>
            <a:ext cx="9144000" cy="966787"/>
          </a:xfr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b="1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Залучення додаткових джерел фінансування навчального закладу та їх раціональне використання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0359636"/>
              </p:ext>
            </p:extLst>
          </p:nvPr>
        </p:nvGraphicFramePr>
        <p:xfrm>
          <a:off x="1274661" y="2278544"/>
          <a:ext cx="6594676" cy="432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734" name="Oval 6"/>
          <p:cNvSpPr>
            <a:spLocks noChangeArrowheads="1"/>
          </p:cNvSpPr>
          <p:nvPr/>
        </p:nvSpPr>
        <p:spPr bwMode="auto">
          <a:xfrm>
            <a:off x="2608262" y="764704"/>
            <a:ext cx="3927475" cy="1513840"/>
          </a:xfrm>
          <a:prstGeom prst="ellipse">
            <a:avLst/>
          </a:prstGeom>
          <a:solidFill>
            <a:srgbClr val="FFFFCC"/>
          </a:solidFill>
          <a:ln w="9525">
            <a:solidFill>
              <a:srgbClr val="FFFF00"/>
            </a:solidFill>
            <a:round/>
          </a:ln>
        </p:spPr>
        <p:txBody>
          <a:bodyPr wrap="none" anchor="ctr"/>
          <a:lstStyle/>
          <a:p>
            <a:pPr algn="ctr"/>
            <a:endParaRPr lang="uk-UA" b="1" i="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r>
              <a:rPr lang="uk-UA" b="1" i="0" dirty="0" smtClean="0">
                <a:solidFill>
                  <a:srgbClr val="000066"/>
                </a:solidFill>
                <a:latin typeface="Times New Roman" pitchFamily="18" charset="0"/>
              </a:rPr>
              <a:t>Надходження </a:t>
            </a:r>
            <a:r>
              <a:rPr lang="uk-UA" b="1" i="0" dirty="0">
                <a:solidFill>
                  <a:srgbClr val="000066"/>
                </a:solidFill>
                <a:latin typeface="Times New Roman" pitchFamily="18" charset="0"/>
              </a:rPr>
              <a:t>коштів до спеціального фонду у </a:t>
            </a:r>
            <a:r>
              <a:rPr lang="uk-UA" b="1" i="0" dirty="0" smtClean="0">
                <a:solidFill>
                  <a:srgbClr val="000066"/>
                </a:solidFill>
                <a:latin typeface="Times New Roman" pitchFamily="18" charset="0"/>
              </a:rPr>
              <a:t>2021-2022 н</a:t>
            </a:r>
            <a:r>
              <a:rPr lang="uk-UA" b="1" i="0" dirty="0">
                <a:solidFill>
                  <a:srgbClr val="000066"/>
                </a:solidFill>
                <a:latin typeface="Times New Roman" pitchFamily="18" charset="0"/>
              </a:rPr>
              <a:t>. р.</a:t>
            </a:r>
          </a:p>
          <a:p>
            <a:pPr algn="ctr"/>
            <a:r>
              <a:rPr lang="uk-UA" b="1" i="0" dirty="0">
                <a:solidFill>
                  <a:srgbClr val="000066"/>
                </a:solidFill>
                <a:latin typeface="Times New Roman" pitchFamily="18" charset="0"/>
              </a:rPr>
              <a:t>за видами  </a:t>
            </a:r>
            <a:r>
              <a:rPr lang="uk-UA" b="1" i="0" dirty="0" smtClean="0">
                <a:solidFill>
                  <a:srgbClr val="000066"/>
                </a:solidFill>
                <a:latin typeface="Times New Roman" pitchFamily="18" charset="0"/>
              </a:rPr>
              <a:t>склало </a:t>
            </a:r>
            <a:r>
              <a:rPr lang="uk-UA" b="1" i="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b="1" i="0" dirty="0" smtClean="0">
                <a:solidFill>
                  <a:srgbClr val="000066"/>
                </a:solidFill>
                <a:latin typeface="Times New Roman" pitchFamily="18" charset="0"/>
              </a:rPr>
              <a:t>800,8 тис</a:t>
            </a:r>
            <a:r>
              <a:rPr lang="uk-UA" b="1" i="0" dirty="0">
                <a:solidFill>
                  <a:srgbClr val="000066"/>
                </a:solidFill>
                <a:latin typeface="Times New Roman" pitchFamily="18" charset="0"/>
              </a:rPr>
              <a:t>. грн</a:t>
            </a:r>
            <a:r>
              <a:rPr lang="uk-UA" b="1" i="0" dirty="0" smtClean="0">
                <a:solidFill>
                  <a:srgbClr val="000066"/>
                </a:solidFill>
                <a:latin typeface="Times New Roman" pitchFamily="18" charset="0"/>
              </a:rPr>
              <a:t>. або на 227,6 тис. грн. (40%) </a:t>
            </a:r>
          </a:p>
          <a:p>
            <a:pPr algn="ctr"/>
            <a:r>
              <a:rPr lang="uk-UA" b="1" i="0" dirty="0" smtClean="0">
                <a:solidFill>
                  <a:srgbClr val="000066"/>
                </a:solidFill>
                <a:latin typeface="Times New Roman" pitchFamily="18" charset="0"/>
              </a:rPr>
              <a:t>більше,</a:t>
            </a:r>
            <a:r>
              <a:rPr lang="" altLang="uk-UA" b="1" i="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uk-UA" b="1" i="0" dirty="0" smtClean="0">
                <a:solidFill>
                  <a:srgbClr val="000066"/>
                </a:solidFill>
                <a:latin typeface="Times New Roman" pitchFamily="18" charset="0"/>
              </a:rPr>
              <a:t>ніж  у попередньому році</a:t>
            </a:r>
            <a:endParaRPr lang="uk-UA" b="1" i="0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endParaRPr lang="uk-UA" sz="1000" b="1" i="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Graphic spid="6" grpId="0">
        <p:bldAsOne/>
      </p:bldGraphic>
      <p:bldP spid="20173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27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81075"/>
          </a:xfr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800000"/>
                </a:solidFill>
                <a:effectLst/>
                <a:latin typeface="Georgia" pitchFamily="18" charset="0"/>
                <a:cs typeface="Times New Roman" pitchFamily="18" charset="0"/>
              </a:rPr>
              <a:t>3. </a:t>
            </a:r>
            <a:r>
              <a:rPr lang="uk-UA" sz="2000" b="1" dirty="0" smtClean="0">
                <a:solidFill>
                  <a:srgbClr val="800000"/>
                </a:solidFill>
                <a:effectLst/>
                <a:latin typeface="Georgia" pitchFamily="18" charset="0"/>
                <a:cs typeface="Times New Roman" pitchFamily="18" charset="0"/>
              </a:rPr>
              <a:t>Залучення додаткових джерел фінансування навчального закладу та їх раціональне використання</a:t>
            </a:r>
          </a:p>
        </p:txBody>
      </p:sp>
      <p:sp>
        <p:nvSpPr>
          <p:cNvPr id="201734" name="Oval 6"/>
          <p:cNvSpPr>
            <a:spLocks noChangeArrowheads="1"/>
          </p:cNvSpPr>
          <p:nvPr/>
        </p:nvSpPr>
        <p:spPr bwMode="auto">
          <a:xfrm>
            <a:off x="145827" y="703826"/>
            <a:ext cx="9036496" cy="731837"/>
          </a:xfrm>
          <a:prstGeom prst="ellipse">
            <a:avLst/>
          </a:prstGeom>
          <a:solidFill>
            <a:srgbClr val="FFFFCC"/>
          </a:solidFill>
          <a:ln w="9525">
            <a:solidFill>
              <a:srgbClr val="FFFF00"/>
            </a:solidFill>
            <a:round/>
          </a:ln>
        </p:spPr>
        <p:txBody>
          <a:bodyPr wrap="none" anchor="ctr"/>
          <a:lstStyle/>
          <a:p>
            <a:pPr algn="ctr"/>
            <a:r>
              <a:rPr lang="uk-UA" b="1" i="0" dirty="0">
                <a:solidFill>
                  <a:srgbClr val="000066"/>
                </a:solidFill>
                <a:latin typeface="Georgia" pitchFamily="18" charset="0"/>
              </a:rPr>
              <a:t>Використання коштів спеціального фонду за звітний період, тис. грн</a:t>
            </a:r>
            <a:r>
              <a:rPr lang="uk-UA" b="1" i="0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  <a:endParaRPr lang="uk-UA" sz="1000" b="1" i="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2532" name="Rectangle 12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</p:nvPr>
        </p:nvGraphicFramePr>
        <p:xfrm>
          <a:off x="0" y="1440187"/>
          <a:ext cx="9144000" cy="541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3" y="99095"/>
            <a:ext cx="9132887" cy="809625"/>
          </a:xfr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uk-UA" sz="2600" b="1" dirty="0" smtClean="0">
                <a:solidFill>
                  <a:srgbClr val="800000"/>
                </a:solidFill>
                <a:effectLst/>
                <a:latin typeface="Georgia" pitchFamily="18" charset="0"/>
              </a:rPr>
              <a:t>1. ПІДВИЩЕННЯ РІВНЯ ОРГАНІЗАЦІЇ </a:t>
            </a:r>
            <a:br>
              <a:rPr lang="uk-UA" sz="2600" b="1" dirty="0" smtClean="0">
                <a:solidFill>
                  <a:srgbClr val="800000"/>
                </a:solidFill>
                <a:effectLst/>
                <a:latin typeface="Georgia" pitchFamily="18" charset="0"/>
              </a:rPr>
            </a:br>
            <a:r>
              <a:rPr lang="uk-UA" sz="2600" b="1" dirty="0" smtClean="0">
                <a:solidFill>
                  <a:srgbClr val="800000"/>
                </a:solidFill>
                <a:effectLst/>
                <a:latin typeface="Georgia" pitchFamily="18" charset="0"/>
              </a:rPr>
              <a:t>НАВЧАЛЬНО-ВИХОВНОГО ПРОЦЕСУ</a:t>
            </a:r>
            <a:endParaRPr lang="ru-RU" sz="2600" b="1" dirty="0" smtClean="0">
              <a:solidFill>
                <a:srgbClr val="800000"/>
              </a:solidFill>
              <a:effectLst/>
              <a:latin typeface="Georgia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52736"/>
            <a:ext cx="9155113" cy="1152525"/>
          </a:xfrm>
          <a:solidFill>
            <a:srgbClr val="99CCFF"/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indent="450850" algn="ctr" eaLnBrk="1" hangingPunct="1">
              <a:lnSpc>
                <a:spcPct val="80000"/>
              </a:lnSpc>
              <a:defRPr/>
            </a:pPr>
            <a:endParaRPr lang="uk-UA" sz="1800" b="1" dirty="0" smtClean="0">
              <a:solidFill>
                <a:schemeClr val="bg1"/>
              </a:solidFill>
              <a:effectLst/>
              <a:latin typeface="Arial" panose="0208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000" b="1" dirty="0" smtClean="0">
                <a:solidFill>
                  <a:srgbClr val="002060"/>
                </a:solidFill>
                <a:effectLst/>
                <a:latin typeface="Georgia" pitchFamily="18" charset="0"/>
                <a:cs typeface="Times New Roman" pitchFamily="18" charset="0"/>
              </a:rPr>
              <a:t>Навчально-виробничий процес в училищі здійснюються 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2000" b="1" dirty="0" smtClean="0">
                <a:solidFill>
                  <a:srgbClr val="002060"/>
                </a:solidFill>
                <a:effectLst/>
                <a:latin typeface="Georgia" pitchFamily="18" charset="0"/>
                <a:cs typeface="Times New Roman" pitchFamily="18" charset="0"/>
              </a:rPr>
              <a:t>за Стандартами професійної (професійно-технічної) освіти</a:t>
            </a:r>
          </a:p>
          <a:p>
            <a:pPr marL="0" indent="450850" eaLnBrk="1" hangingPunct="1">
              <a:lnSpc>
                <a:spcPct val="80000"/>
              </a:lnSpc>
              <a:defRPr/>
            </a:pPr>
            <a:endParaRPr lang="uk-UA" sz="1800" dirty="0" smtClean="0">
              <a:solidFill>
                <a:schemeClr val="bg1"/>
              </a:solidFill>
              <a:effectLst/>
            </a:endParaRPr>
          </a:p>
          <a:p>
            <a:pPr marL="0" indent="45085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1800" dirty="0" smtClean="0">
              <a:solidFill>
                <a:schemeClr val="bg1"/>
              </a:solidFill>
              <a:effectLst/>
              <a:latin typeface="Arial" panose="02080604020202020204" pitchFamily="34" charset="0"/>
            </a:endParaRPr>
          </a:p>
          <a:p>
            <a:pPr marL="0" indent="45085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1800" b="1" dirty="0" smtClean="0">
              <a:solidFill>
                <a:schemeClr val="bg1"/>
              </a:solidFill>
              <a:effectLst/>
              <a:latin typeface="Arial" panose="02080604020202020204" pitchFamily="34" charset="0"/>
            </a:endParaRPr>
          </a:p>
          <a:p>
            <a:pPr marL="0" indent="450850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uk-UA" sz="1800" b="1" dirty="0" smtClean="0">
              <a:solidFill>
                <a:schemeClr val="bg1"/>
              </a:solidFill>
              <a:effectLst/>
              <a:latin typeface="Arial" panose="0208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261" y="2420888"/>
            <a:ext cx="9107488" cy="4032448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algn="ctr">
              <a:defRPr/>
            </a:pPr>
            <a:r>
              <a:rPr lang="uk-UA" sz="2000" b="1" i="0" u="sng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План регіонального замовлення виконано на </a:t>
            </a:r>
            <a:r>
              <a:rPr lang="en-US" sz="2000" b="1" i="0" u="sng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100</a:t>
            </a:r>
            <a:r>
              <a:rPr lang="uk-UA" sz="2000" b="1" i="0" u="sng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%. </a:t>
            </a:r>
            <a:endParaRPr lang="uk-UA" sz="2000" b="1" i="0" u="sng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endParaRPr lang="uk-UA" sz="2000" i="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i="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Контингент </a:t>
            </a:r>
            <a:r>
              <a:rPr lang="uk-UA" sz="2000" i="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учнів на початок навчального року склав </a:t>
            </a:r>
            <a:r>
              <a:rPr lang="uk-UA" sz="2000" i="0" dirty="0" smtClean="0">
                <a:latin typeface="Georgia" pitchFamily="18" charset="0"/>
                <a:cs typeface="Times New Roman" pitchFamily="18" charset="0"/>
              </a:rPr>
              <a:t>339 </a:t>
            </a:r>
            <a:r>
              <a:rPr lang="uk-UA" sz="2000" i="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осіб. Серед них: </a:t>
            </a:r>
          </a:p>
          <a:p>
            <a:pPr>
              <a:defRPr/>
            </a:pPr>
            <a:r>
              <a:rPr lang="uk-UA" sz="2000" i="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- на базі базової середньої освіти з отриманням повної загальної середньої освіти за екстернатною формою навчання – </a:t>
            </a:r>
            <a:r>
              <a:rPr lang="uk-UA" sz="2000" i="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174 особи;</a:t>
            </a:r>
            <a:endParaRPr lang="uk-UA" sz="2000" i="0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uk-UA" sz="2000" i="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uk-UA" sz="2000" i="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базі повної загальної середньої освіти – </a:t>
            </a:r>
            <a:r>
              <a:rPr lang="uk-UA" sz="2000" i="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165 осіб. </a:t>
            </a:r>
            <a:endParaRPr lang="en-US" sz="2000" i="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i="0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У поточному навчальному році, як і у попередньому, теоретичне, виробниче навчання та виробнича практика здійснювалися за змішаною формою навчання або дистанційно у зв’язку з впровадженням карантину, пов’язаного із загрозою поширення </a:t>
            </a:r>
            <a:r>
              <a:rPr lang="en-US" sz="2000" i="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COVID-19</a:t>
            </a:r>
            <a:r>
              <a:rPr lang="uk-UA" sz="2000" i="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uk-UA" sz="2000" i="0" dirty="0" smtClean="0">
                <a:latin typeface="Georgia" pitchFamily="18" charset="0"/>
              </a:rPr>
              <a:t>з </a:t>
            </a:r>
            <a:r>
              <a:rPr lang="uk-UA" sz="2000" i="0" dirty="0">
                <a:latin typeface="Georgia" pitchFamily="18" charset="0"/>
              </a:rPr>
              <a:t>лютого 2022 року – через введення воєнного стану в </a:t>
            </a:r>
            <a:r>
              <a:rPr lang="uk-UA" sz="2000" i="0" dirty="0" smtClean="0">
                <a:latin typeface="Georgia" pitchFamily="18" charset="0"/>
              </a:rPr>
              <a:t>Україні</a:t>
            </a:r>
            <a:endParaRPr lang="uk-UA" sz="2000" i="0" dirty="0">
              <a:latin typeface="Georgia" pitchFamily="18" charset="0"/>
            </a:endParaRPr>
          </a:p>
          <a:p>
            <a:pPr>
              <a:defRPr/>
            </a:pPr>
            <a:r>
              <a:rPr lang="en-US" sz="2000" i="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uk-UA" sz="2000" i="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endParaRPr lang="ru-RU" sz="2000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v"/>
              <a:defRPr/>
            </a:pPr>
            <a:endParaRPr lang="uk-UA" b="1" i="0" kern="0" dirty="0">
              <a:solidFill>
                <a:srgbClr val="002060"/>
              </a:solidFill>
              <a:latin typeface="Arial" panose="0208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tabLst>
                <a:tab pos="1349375" algn="l"/>
              </a:tabLst>
              <a:defRPr/>
            </a:pPr>
            <a:r>
              <a:rPr lang="uk-UA" sz="2000" b="1" dirty="0" smtClean="0">
                <a:solidFill>
                  <a:srgbClr val="800000"/>
                </a:solidFill>
                <a:effectLst/>
                <a:latin typeface="Georgia" pitchFamily="18" charset="0"/>
              </a:rPr>
              <a:t>4. Забезпечення навчального закладу кваліфікованими педагогічними кадрами та доцільність їх розстановки</a:t>
            </a:r>
            <a:endParaRPr lang="ru-RU" sz="2000" b="1" dirty="0" smtClean="0">
              <a:solidFill>
                <a:srgbClr val="800000"/>
              </a:solidFill>
              <a:effectLst/>
              <a:latin typeface="Georgia" pitchFamily="18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50825" y="1052513"/>
            <a:ext cx="4249738" cy="5616575"/>
          </a:xfrm>
          <a:solidFill>
            <a:srgbClr val="99CCFF"/>
          </a:solidFill>
          <a:ln>
            <a:solidFill>
              <a:schemeClr val="hlink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1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Якісний склад педагогічних кадрів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1600" b="1" u="sng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Викладачі:</a:t>
            </a:r>
            <a:endParaRPr lang="uk-UA" sz="1600" b="1" dirty="0" smtClean="0">
              <a:solidFill>
                <a:srgbClr val="7030A0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 викладач – методист  - 2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 старший викладач  - 6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 спеціалісти вищої категорії  - 5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 спеціалістів І категорії - 5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 спеціаліст ІІ категорії - 8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спеціаліст - 3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1600" b="1" u="sng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Майстри виробничого навчання: </a:t>
            </a: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 І категорії - 5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 ІІ категорії - 2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uk-UA" sz="1600" b="1" u="sng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Аналіз складу </a:t>
            </a:r>
            <a:r>
              <a:rPr lang="uk-UA" sz="1600" b="1" u="sng" dirty="0" err="1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педпрацівників</a:t>
            </a:r>
            <a:r>
              <a:rPr lang="uk-UA" sz="1600" b="1" u="sng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1600" b="1" u="sng" dirty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за </a:t>
            </a:r>
            <a:r>
              <a:rPr lang="uk-UA" sz="1600" b="1" u="sng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віком </a:t>
            </a:r>
          </a:p>
          <a:p>
            <a:pPr>
              <a:defRPr/>
            </a:pP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До 30 </a:t>
            </a:r>
            <a:r>
              <a:rPr lang="uk-UA" sz="1600" b="1" dirty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років </a:t>
            </a: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–3 особи (7,9%);</a:t>
            </a:r>
          </a:p>
          <a:p>
            <a:pPr>
              <a:defRPr/>
            </a:pP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30-40 років – </a:t>
            </a:r>
            <a:r>
              <a:rPr lang="uk-UA" sz="1600" b="1" dirty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8</a:t>
            </a: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 осіб (21,1%)</a:t>
            </a:r>
            <a:endParaRPr lang="uk-UA" sz="1600" b="1" dirty="0">
              <a:solidFill>
                <a:srgbClr val="7030A0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600" b="1" dirty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40-50 років – 7</a:t>
            </a: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 осіб (18,4 %);</a:t>
            </a:r>
            <a:endParaRPr lang="uk-UA" sz="1600" b="1" dirty="0">
              <a:solidFill>
                <a:srgbClr val="7030A0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600" b="1" dirty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50-60 років – </a:t>
            </a: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6 осіб (15,8%);</a:t>
            </a:r>
            <a:endParaRPr lang="uk-UA" sz="1600" b="1" dirty="0">
              <a:solidFill>
                <a:srgbClr val="7030A0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старш</a:t>
            </a:r>
            <a:r>
              <a:rPr lang="uk-UA" sz="1600" b="1" dirty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і</a:t>
            </a: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60 років – </a:t>
            </a: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cs typeface="Times New Roman" pitchFamily="18" charset="0"/>
              </a:rPr>
              <a:t>14 осіб (36,8%).</a:t>
            </a:r>
            <a:endParaRPr lang="uk-UA" sz="1600" b="1" dirty="0">
              <a:solidFill>
                <a:srgbClr val="7030A0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1600" b="1" dirty="0" smtClean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0" y="692150"/>
          <a:ext cx="4572000" cy="223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572000" y="2492375"/>
          <a:ext cx="4572000" cy="223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1"/>
          <p:cNvGraphicFramePr>
            <a:graphicFrameLocks noChangeAspect="1"/>
          </p:cNvGraphicFramePr>
          <p:nvPr/>
        </p:nvGraphicFramePr>
        <p:xfrm>
          <a:off x="4572000" y="4437063"/>
          <a:ext cx="4572000" cy="223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88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08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08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088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08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088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899" grpId="0" build="p" animBg="1"/>
      <p:bldGraphic spid="3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1052736"/>
            <a:ext cx="9324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855" algn="ctr">
              <a:defRPr/>
            </a:pPr>
            <a:r>
              <a:rPr lang="uk-UA" b="1" i="0" u="sng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Підвищення </a:t>
            </a:r>
            <a:r>
              <a:rPr lang="uk-UA" b="1" i="0" u="sng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кваліфікації з психолого-педагогічної та методичної підготовки при</a:t>
            </a:r>
            <a:r>
              <a:rPr lang="uk-UA" i="0" u="sng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: </a:t>
            </a:r>
          </a:p>
          <a:p>
            <a:pPr marL="542925" algn="ctr"/>
            <a:r>
              <a:rPr lang="uk-UA" sz="1400" b="1" i="0" dirty="0" smtClean="0">
                <a:latin typeface="Georgia" pitchFamily="18" charset="0"/>
                <a:cs typeface="Times New Roman" pitchFamily="18" charset="0"/>
              </a:rPr>
              <a:t>Згідно </a:t>
            </a:r>
            <a:r>
              <a:rPr lang="uk-UA" sz="1400" b="1" i="0" dirty="0">
                <a:latin typeface="Georgia" pitchFamily="18" charset="0"/>
                <a:cs typeface="Times New Roman" pitchFamily="18" charset="0"/>
              </a:rPr>
              <a:t>з планом-графіком 3 викладачі та майстер виробничого навчання пройшли атестацію, з них:</a:t>
            </a:r>
          </a:p>
          <a:p>
            <a:pPr marL="828675" lvl="0" indent="-285750">
              <a:buFont typeface="Arial" panose="02080604020202020204" pitchFamily="34" charset="0"/>
              <a:buChar char="•"/>
            </a:pPr>
            <a:r>
              <a:rPr lang="uk-UA" sz="1400" i="0" dirty="0">
                <a:latin typeface="Georgia" pitchFamily="18" charset="0"/>
                <a:cs typeface="Times New Roman" pitchFamily="18" charset="0"/>
              </a:rPr>
              <a:t> присвоєно кваліфікаційну категорію «спеціаліст вищої категорії» та присвоєно педагогічне звання «старший викладач» - 1;</a:t>
            </a:r>
          </a:p>
          <a:p>
            <a:pPr marL="828675" lvl="0" indent="-285750">
              <a:buFont typeface="Arial" panose="02080604020202020204" pitchFamily="34" charset="0"/>
              <a:buChar char="•"/>
            </a:pPr>
            <a:r>
              <a:rPr lang="uk-UA" sz="1400" i="0" dirty="0">
                <a:latin typeface="Georgia" pitchFamily="18" charset="0"/>
                <a:cs typeface="Times New Roman" pitchFamily="18" charset="0"/>
              </a:rPr>
              <a:t>присвоєно кваліфікаційну категорію «спеціаліст другої категорії – 1;</a:t>
            </a:r>
          </a:p>
          <a:p>
            <a:pPr marL="828675" lvl="0" indent="-285750">
              <a:buFont typeface="Arial" panose="02080604020202020204" pitchFamily="34" charset="0"/>
              <a:buChar char="•"/>
            </a:pPr>
            <a:r>
              <a:rPr lang="uk-UA" sz="1400" i="0" dirty="0">
                <a:latin typeface="Georgia" pitchFamily="18" charset="0"/>
                <a:cs typeface="Times New Roman" pitchFamily="18" charset="0"/>
              </a:rPr>
              <a:t>підтверджено раніше присвоєну кваліфікаційну категорію «спеціаліст другої категорії» -  1;</a:t>
            </a:r>
          </a:p>
          <a:p>
            <a:pPr marL="828675" lvl="0" indent="-285750">
              <a:buFont typeface="Arial" panose="02080604020202020204" pitchFamily="34" charset="0"/>
              <a:buChar char="•"/>
            </a:pPr>
            <a:r>
              <a:rPr lang="uk-UA" sz="1400" i="0" dirty="0" smtClean="0">
                <a:latin typeface="Georgia" pitchFamily="18" charset="0"/>
                <a:cs typeface="Times New Roman" pitchFamily="18" charset="0"/>
              </a:rPr>
              <a:t>відповідність </a:t>
            </a:r>
            <a:r>
              <a:rPr lang="uk-UA" sz="1400" i="0" dirty="0">
                <a:latin typeface="Georgia" pitchFamily="18" charset="0"/>
                <a:cs typeface="Times New Roman" pitchFamily="18" charset="0"/>
              </a:rPr>
              <a:t>педагогічному званню «майстер виробничого навчання першої категорії» - 1. </a:t>
            </a:r>
          </a:p>
          <a:p>
            <a:pPr marL="624205" algn="ctr">
              <a:defRPr/>
            </a:pPr>
            <a:r>
              <a:rPr lang="uk-UA" sz="1400" b="1" i="0" dirty="0">
                <a:latin typeface="Georgia" pitchFamily="18" charset="0"/>
              </a:rPr>
              <a:t>Одинадцять педагогів підвищили кваліфікацію на відповідних курсах при:</a:t>
            </a:r>
          </a:p>
          <a:p>
            <a:pPr marL="803275" indent="-260350">
              <a:buFont typeface="Arial" panose="02080604020202020204" pitchFamily="34" charset="0"/>
              <a:buChar char="•"/>
              <a:defRPr/>
            </a:pPr>
            <a:r>
              <a:rPr lang="uk-UA" sz="1400" i="0" dirty="0" smtClean="0">
                <a:latin typeface="Georgia" pitchFamily="18" charset="0"/>
                <a:cs typeface="Times New Roman" pitchFamily="18" charset="0"/>
              </a:rPr>
              <a:t>Закарпатському </a:t>
            </a:r>
            <a:r>
              <a:rPr lang="uk-UA" sz="1400" i="0" dirty="0">
                <a:latin typeface="Georgia" pitchFamily="18" charset="0"/>
                <a:cs typeface="Times New Roman" pitchFamily="18" charset="0"/>
              </a:rPr>
              <a:t>інститут післядипломної педагогічної освіти – </a:t>
            </a:r>
            <a:r>
              <a:rPr lang="uk-UA" sz="1400" i="0" dirty="0" smtClean="0">
                <a:latin typeface="Georgia" pitchFamily="18" charset="0"/>
                <a:cs typeface="Times New Roman" pitchFamily="18" charset="0"/>
              </a:rPr>
              <a:t>3;</a:t>
            </a:r>
            <a:endParaRPr lang="uk-UA" sz="1400" i="0" dirty="0">
              <a:latin typeface="Georgia" pitchFamily="18" charset="0"/>
              <a:cs typeface="Times New Roman" pitchFamily="18" charset="0"/>
            </a:endParaRPr>
          </a:p>
          <a:p>
            <a:pPr marL="803275" indent="-260350">
              <a:buFont typeface="Arial" panose="02080604020202020204" pitchFamily="34" charset="0"/>
              <a:buChar char="•"/>
              <a:defRPr/>
            </a:pPr>
            <a:r>
              <a:rPr lang="uk-UA" sz="1400" i="0" dirty="0">
                <a:latin typeface="Georgia" pitchFamily="18" charset="0"/>
                <a:cs typeface="Times New Roman" pitchFamily="18" charset="0"/>
              </a:rPr>
              <a:t>НМЦ ПТО ІПП  у Хмельницькій області – </a:t>
            </a:r>
            <a:r>
              <a:rPr lang="uk-UA" sz="1400" i="0" dirty="0" smtClean="0">
                <a:latin typeface="Georgia" pitchFamily="18" charset="0"/>
                <a:cs typeface="Times New Roman" pitchFamily="18" charset="0"/>
              </a:rPr>
              <a:t>6;</a:t>
            </a:r>
            <a:endParaRPr lang="uk-UA" sz="1400" i="0" dirty="0">
              <a:latin typeface="Georgia" pitchFamily="18" charset="0"/>
              <a:cs typeface="Times New Roman" pitchFamily="18" charset="0"/>
            </a:endParaRPr>
          </a:p>
          <a:p>
            <a:pPr marL="803275" indent="-260350">
              <a:buFont typeface="Arial" panose="02080604020202020204" pitchFamily="34" charset="0"/>
              <a:buChar char="•"/>
              <a:defRPr/>
            </a:pPr>
            <a:r>
              <a:rPr lang="uk-UA" sz="1400" i="0" dirty="0">
                <a:latin typeface="Georgia" pitchFamily="18" charset="0"/>
                <a:cs typeface="Times New Roman" pitchFamily="18" charset="0"/>
              </a:rPr>
              <a:t>Білоцерківському інститут неперервної професійної освіти – </a:t>
            </a:r>
            <a:r>
              <a:rPr lang="uk-UA" sz="1400" i="0" dirty="0" smtClean="0">
                <a:latin typeface="Georgia" pitchFamily="18" charset="0"/>
                <a:cs typeface="Times New Roman" pitchFamily="18" charset="0"/>
              </a:rPr>
              <a:t>2 (І етап);</a:t>
            </a:r>
            <a:endParaRPr lang="uk-UA" sz="1400" i="0" dirty="0">
              <a:latin typeface="Georgia" pitchFamily="18" charset="0"/>
              <a:cs typeface="Times New Roman" pitchFamily="18" charset="0"/>
            </a:endParaRPr>
          </a:p>
          <a:p>
            <a:pPr marL="624205">
              <a:defRPr/>
            </a:pPr>
            <a:endParaRPr lang="uk-UA" sz="1400" i="0" dirty="0" smtClean="0">
              <a:latin typeface="Georgia" pitchFamily="18" charset="0"/>
              <a:cs typeface="Times New Roman" pitchFamily="18" charset="0"/>
            </a:endParaRPr>
          </a:p>
          <a:p>
            <a:pPr marL="624205">
              <a:defRPr/>
            </a:pPr>
            <a:r>
              <a:rPr lang="uk-UA" sz="1400" i="0" dirty="0" smtClean="0">
                <a:latin typeface="Georgia" pitchFamily="18" charset="0"/>
                <a:cs typeface="Times New Roman" pitchFamily="18" charset="0"/>
              </a:rPr>
              <a:t>Троє </a:t>
            </a:r>
            <a:r>
              <a:rPr lang="uk-UA" sz="1400" i="0" dirty="0">
                <a:latin typeface="Georgia" pitchFamily="18" charset="0"/>
                <a:cs typeface="Times New Roman" pitchFamily="18" charset="0"/>
              </a:rPr>
              <a:t>майстрів виробничого навчання пройшли стажування на підприємствах торгівлі та громадського харчування міста. </a:t>
            </a:r>
          </a:p>
          <a:p>
            <a:pPr marL="363855">
              <a:defRPr/>
            </a:pPr>
            <a:endParaRPr lang="uk-UA" sz="20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592138"/>
          </a:xfrm>
          <a:prstGeom prst="rect">
            <a:avLst/>
          </a:prstGeo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tabLst>
                <a:tab pos="1349375" algn="l"/>
              </a:tabLst>
              <a:defRPr/>
            </a:pPr>
            <a:r>
              <a:rPr lang="uk-UA" sz="2600" b="1" i="0" dirty="0">
                <a:solidFill>
                  <a:srgbClr val="800000"/>
                </a:solidFill>
                <a:effectLst/>
                <a:latin typeface="Georgia" pitchFamily="18" charset="0"/>
              </a:rPr>
              <a:t>П</a:t>
            </a:r>
            <a:r>
              <a:rPr lang="uk-UA" sz="2600" b="1" i="0" dirty="0" smtClean="0">
                <a:solidFill>
                  <a:srgbClr val="800000"/>
                </a:solidFill>
                <a:effectLst/>
                <a:latin typeface="Georgia" pitchFamily="18" charset="0"/>
              </a:rPr>
              <a:t>ідвищення кваліфікації педагогічними кадрами</a:t>
            </a:r>
            <a:endParaRPr lang="ru-RU" sz="2600" b="1" i="0" dirty="0" smtClean="0">
              <a:solidFill>
                <a:srgbClr val="80000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rgbClr val="800000"/>
                </a:solidFill>
                <a:effectLst/>
                <a:latin typeface="Georgia" pitchFamily="18" charset="0"/>
              </a:rPr>
              <a:t>5. Соціальний захист, збереження та зміцнення здоров’я учнів та педагогічних працівників</a:t>
            </a:r>
            <a:endParaRPr lang="ru-RU" sz="2400" b="1" dirty="0" smtClean="0">
              <a:solidFill>
                <a:srgbClr val="800000"/>
              </a:solidFill>
              <a:effectLst/>
              <a:latin typeface="Georgia" pitchFamily="18" charset="0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557338"/>
            <a:ext cx="8713787" cy="42465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  <a:miter lim="8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609600" indent="-247650" eaLnBrk="1" hangingPunct="1">
              <a:buFont typeface="Wingdings" panose="05000000000000000000" pitchFamily="2" charset="2"/>
              <a:buChar char="v"/>
            </a:pPr>
            <a:endParaRPr lang="uk-UA" sz="2000" dirty="0" smtClean="0">
              <a:solidFill>
                <a:srgbClr val="000000"/>
              </a:solidFill>
              <a:effectLst/>
            </a:endParaRPr>
          </a:p>
          <a:p>
            <a:pPr marL="609600" indent="-247650" eaLnBrk="1" hangingPunct="1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000000"/>
                </a:solidFill>
                <a:effectLst/>
                <a:latin typeface="Georgia" pitchFamily="18" charset="0"/>
              </a:rPr>
              <a:t>Відповідно до чинного законодавства, прийняті Колективний договір між адміністрацією та первинною профспілковою організацією, Положення про преміювання працівників, Положення про стипендіальне забезпечення учнів </a:t>
            </a:r>
          </a:p>
          <a:p>
            <a:pPr marL="609600" indent="-247650" eaLnBrk="1" hangingPunct="1">
              <a:buFont typeface="Wingdings" panose="05000000000000000000" pitchFamily="2" charset="2"/>
              <a:buNone/>
            </a:pPr>
            <a:r>
              <a:rPr lang="uk-UA" sz="2000" dirty="0" smtClean="0">
                <a:solidFill>
                  <a:srgbClr val="000000"/>
                </a:solidFill>
                <a:effectLst/>
                <a:latin typeface="Georgia" pitchFamily="18" charset="0"/>
              </a:rPr>
              <a:t>      </a:t>
            </a:r>
          </a:p>
          <a:p>
            <a:pPr marL="609600" indent="-247650" eaLnBrk="1" hangingPunct="1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000000"/>
                </a:solidFill>
                <a:effectLst/>
                <a:latin typeface="Georgia" pitchFamily="18" charset="0"/>
              </a:rPr>
              <a:t>Матеріальне стимулювання як учнів так і педагогічних працівників залежить від їх соціального стану, результативності, складності і напруженості роботи, активності у громадському житті</a:t>
            </a:r>
            <a:endParaRPr lang="ru-RU" sz="2000" b="1" dirty="0" smtClean="0">
              <a:solidFill>
                <a:srgbClr val="00000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78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913"/>
            <a:ext cx="9144000" cy="1295871"/>
          </a:xfr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rgbClr val="800000"/>
                </a:solidFill>
                <a:effectLst/>
                <a:latin typeface="Georgia" pitchFamily="18" charset="0"/>
              </a:rPr>
              <a:t>6. Залучення педагогічної та батьківської громадськості навчального закладу до управління його діяльності, співпраця з громадськими організаціями</a:t>
            </a:r>
            <a:r>
              <a:rPr lang="uk-UA" sz="2400" dirty="0" smtClean="0">
                <a:solidFill>
                  <a:srgbClr val="800000"/>
                </a:solidFill>
                <a:effectLst/>
                <a:latin typeface="Georgia" pitchFamily="18" charset="0"/>
              </a:rPr>
              <a:t> </a:t>
            </a:r>
            <a:endParaRPr lang="ru-RU" sz="2400" dirty="0" smtClean="0">
              <a:solidFill>
                <a:srgbClr val="800000"/>
              </a:solidFill>
              <a:effectLst/>
              <a:latin typeface="Georgia" pitchFamily="18" charset="0"/>
            </a:endParaRPr>
          </a:p>
        </p:txBody>
      </p:sp>
      <p:sp useBgFill="1"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988840"/>
            <a:ext cx="7776864" cy="3744912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001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uk-UA" sz="24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</a:rPr>
              <a:t>В училищі працюють:</a:t>
            </a:r>
            <a:r>
              <a:rPr lang="uk-UA" sz="2400" b="1" u="sng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uk-UA" sz="2400" b="1" u="sng" dirty="0" smtClean="0">
              <a:solidFill>
                <a:schemeClr val="accent6">
                  <a:lumMod val="50000"/>
                </a:schemeClr>
              </a:solidFill>
              <a:effectLst/>
              <a:latin typeface="Georgia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</a:rPr>
              <a:t>первинна профспілкова організація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</a:rPr>
              <a:t>учнівський профспілковий комітет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</a:rPr>
              <a:t>рада навчального закладу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</a:rPr>
              <a:t>батьківський комітет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</a:rPr>
              <a:t>піклувальна рада </a:t>
            </a:r>
            <a:endParaRPr lang="uk-UA" sz="2400" b="1" dirty="0" smtClean="0">
              <a:solidFill>
                <a:schemeClr val="accent6">
                  <a:lumMod val="50000"/>
                </a:schemeClr>
              </a:solidFill>
              <a:effectLst/>
              <a:latin typeface="Georgia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Georgia" pitchFamily="18" charset="0"/>
              </a:rPr>
              <a:t>рада учнівського врядування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60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  <p:bldP spid="21606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2276475"/>
          </a:xfr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rgbClr val="800000"/>
                </a:solidFill>
                <a:effectLst/>
                <a:latin typeface="Georgia" pitchFamily="18" charset="0"/>
                <a:cs typeface="Times New Roman" pitchFamily="18" charset="0"/>
              </a:rPr>
              <a:t>7. Дисциплінарна практика та аналіз звернень громадян з питань діяльності навчального закладу. Реагування директора на зауваження та пропозиції, викладеними батьківським комітетом, радою та піклувальною радою, батьками, представниками інших органів громадського самоврядування</a:t>
            </a:r>
            <a:r>
              <a:rPr lang="uk-UA" sz="2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09924" name="Oval 4"/>
          <p:cNvSpPr>
            <a:spLocks noChangeArrowheads="1"/>
          </p:cNvSpPr>
          <p:nvPr/>
        </p:nvSpPr>
        <p:spPr bwMode="auto">
          <a:xfrm>
            <a:off x="19093" y="2348880"/>
            <a:ext cx="9144000" cy="4176464"/>
          </a:xfrm>
          <a:prstGeom prst="ellipse">
            <a:avLst/>
          </a:prstGeom>
          <a:ln w="9525">
            <a:noFill/>
            <a:rou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uk-UA" sz="2400" b="1" i="0" dirty="0">
                <a:solidFill>
                  <a:srgbClr val="000066"/>
                </a:solidFill>
                <a:latin typeface="Georgia" pitchFamily="18" charset="0"/>
                <a:cs typeface="Times New Roman" pitchFamily="18" charset="0"/>
              </a:rPr>
              <a:t>В роботі намагаюся враховувати побажання, </a:t>
            </a:r>
          </a:p>
          <a:p>
            <a:pPr algn="ctr"/>
            <a:r>
              <a:rPr lang="uk-UA" sz="2400" b="1" i="0" dirty="0">
                <a:solidFill>
                  <a:srgbClr val="000066"/>
                </a:solidFill>
                <a:latin typeface="Georgia" pitchFamily="18" charset="0"/>
                <a:cs typeface="Times New Roman" pitchFamily="18" charset="0"/>
              </a:rPr>
              <a:t>пропозиції учнів, батьків, педагогічного колективу, </a:t>
            </a:r>
          </a:p>
          <a:p>
            <a:pPr algn="ctr"/>
            <a:r>
              <a:rPr lang="uk-UA" sz="2400" b="1" i="0" dirty="0">
                <a:solidFill>
                  <a:srgbClr val="000066"/>
                </a:solidFill>
                <a:latin typeface="Georgia" pitchFamily="18" charset="0"/>
                <a:cs typeface="Times New Roman" pitchFamily="18" charset="0"/>
              </a:rPr>
              <a:t>громадськості, оперативно реагувати </a:t>
            </a:r>
          </a:p>
          <a:p>
            <a:pPr algn="ctr"/>
            <a:r>
              <a:rPr lang="uk-UA" sz="2400" b="1" i="0" dirty="0">
                <a:solidFill>
                  <a:srgbClr val="000066"/>
                </a:solidFill>
                <a:latin typeface="Georgia" pitchFamily="18" charset="0"/>
                <a:cs typeface="Times New Roman" pitchFamily="18" charset="0"/>
              </a:rPr>
              <a:t>на зауваження та звернення</a:t>
            </a:r>
            <a:endParaRPr lang="ru-RU" sz="2400" b="1" i="0" dirty="0">
              <a:solidFill>
                <a:srgbClr val="000066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6"/>
          <p:cNvSpPr>
            <a:spLocks noChangeArrowheads="1" noChangeShapeType="1" noTextEdit="1"/>
          </p:cNvSpPr>
          <p:nvPr/>
        </p:nvSpPr>
        <p:spPr bwMode="auto">
          <a:xfrm rot="21383791">
            <a:off x="89986" y="2002840"/>
            <a:ext cx="8889257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uk-UA" sz="36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Дякую </a:t>
            </a:r>
            <a:r>
              <a:rPr lang="uk-UA" sz="3600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за   увагу  !  </a:t>
            </a:r>
            <a:endParaRPr lang="uk-UA" sz="3600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" y="0"/>
            <a:ext cx="9137650" cy="865188"/>
          </a:xfr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effectLst/>
                <a:latin typeface="Times New Roman" pitchFamily="18" charset="0"/>
              </a:rPr>
              <a:t>Аналіз результатів навчальної діяльності </a:t>
            </a:r>
            <a:br>
              <a:rPr lang="ru-RU" sz="2400" b="1" dirty="0" smtClean="0">
                <a:solidFill>
                  <a:srgbClr val="800000"/>
                </a:solidFill>
                <a:effectLst/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effectLst/>
                <a:latin typeface="Times New Roman" pitchFamily="18" charset="0"/>
              </a:rPr>
              <a:t>за 2021-2022 н.р.</a:t>
            </a:r>
            <a:r>
              <a:rPr lang="ru-RU" sz="2400" b="1" dirty="0" smtClean="0">
                <a:solidFill>
                  <a:srgbClr val="800000"/>
                </a:solidFill>
                <a:effectLst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(у відсотках)</a:t>
            </a:r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1"/>
          </p:nvPr>
        </p:nvGraphicFramePr>
        <p:xfrm>
          <a:off x="539552" y="1052736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033"/>
            <a:ext cx="9144000" cy="141287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r>
              <a:rPr lang="uk-UA" sz="2400" b="1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ВИРОБНИЧА ПРАКТИКА </a:t>
            </a:r>
            <a:br>
              <a:rPr lang="uk-UA" sz="2400" b="1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учнів </a:t>
            </a:r>
            <a:r>
              <a:rPr lang="uk-UA" sz="20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здійснювалася на підприємствах торгівлі та громадського харчування міста і області на підставі  укладених угод про надання робочих місць під керівництвом майстрів виробничого навчання та </a:t>
            </a:r>
            <a:r>
              <a:rPr lang="uk-UA" sz="2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наставників</a:t>
            </a:r>
            <a:endParaRPr lang="uk-UA" sz="2000" b="1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AutoShape 9" descr="Показується FullSizeRender-19-06-17-09-15.jpg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6" name="AutoShape 11" descr="Показується FullSizeRender-19-06-17-09-15.jpg"/>
          <p:cNvSpPr>
            <a:spLocks noChangeAspect="1" noChangeArrowheads="1"/>
          </p:cNvSpPr>
          <p:nvPr/>
        </p:nvSpPr>
        <p:spPr bwMode="auto">
          <a:xfrm>
            <a:off x="31591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8" name="AutoShape 14" descr="Показується image-0-02-05-8da195dcfbd32e4528c89d622647993b19d65a27ea5dfd302863c938bf6df105-V.jpg"/>
          <p:cNvSpPr>
            <a:spLocks noChangeAspect="1" noChangeArrowheads="1"/>
          </p:cNvSpPr>
          <p:nvPr/>
        </p:nvSpPr>
        <p:spPr bwMode="auto">
          <a:xfrm>
            <a:off x="46831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9" name="AutoShape 16" descr="Показується image-0-02-05-8da195dcfbd32e4528c89d622647993b19d65a27ea5dfd302863c938bf6df105-V.jpg"/>
          <p:cNvSpPr>
            <a:spLocks noChangeAspect="1" noChangeArrowheads="1"/>
          </p:cNvSpPr>
          <p:nvPr/>
        </p:nvSpPr>
        <p:spPr bwMode="auto">
          <a:xfrm>
            <a:off x="62071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1026" name="Picture 2" descr="http://vputth.uzhgorod.ua/images/2022-05-25/282149382_871143893702089_905268507650203294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412776"/>
            <a:ext cx="1771385" cy="325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putth.uzhgorod.ua/images/2022-05-16/280648877_707489947230956_714315730432211075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02680"/>
            <a:ext cx="2088232" cy="326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vputth.uzhgorod.ua/images/2022-05-16/280640646_328656836067264_5615230285575050387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36" y="1414500"/>
            <a:ext cx="1683268" cy="23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vputth.uzhgorod.ua/images/2022-05-16/280602491_375446897709163_578355245128833754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158835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vputth.uzhgorod.ua/images/2022-01-20/269840613_258743463000853_7041993293964742039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4500"/>
            <a:ext cx="1584176" cy="23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vputth.uzhgorod.ua/images/2022-01-20/271800542_3459490477508691_9012101798852583461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18362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vputth.uzhgorod.ua/images/2022-01-20/266719232_995091374687773_2064418229256818215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75" y="3933056"/>
            <a:ext cx="201433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54154" y="646331"/>
            <a:ext cx="8810334" cy="163054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594360" indent="-457200"/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«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Кращий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з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професії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кухар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» на тему: «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Нарізка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овочів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» </a:t>
            </a:r>
          </a:p>
          <a:p>
            <a:pPr marL="594360" indent="-457200"/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«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Кращий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з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професії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кондитер» на тему: «Смачна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здоба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» (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приготування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виробів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з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дріжджового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тіста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</a:p>
          <a:p>
            <a:pPr marL="594360" indent="-457200"/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групі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продавець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продовольчих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товарів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та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продавець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непродовольчих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товарів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І курсу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відбувся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конкурс </a:t>
            </a:r>
            <a:r>
              <a:rPr lang="ru-RU" sz="21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професійної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майстерності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кращого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продавця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продовольчих</a:t>
            </a: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1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товарів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endParaRPr lang="uk-UA" sz="21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89262" y="0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i="0" kern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Кращий з професії</a:t>
            </a:r>
            <a:endParaRPr lang="uk-UA" sz="3600" dirty="0"/>
          </a:p>
        </p:txBody>
      </p:sp>
      <p:sp>
        <p:nvSpPr>
          <p:cNvPr id="7" name="AutoShape 2" descr="https://vputth.uzhgorod.ua/images/2021-04-20(1)/177772135_302303371273109_3560010396759991457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/>
          </a:p>
        </p:txBody>
      </p:sp>
      <p:pic>
        <p:nvPicPr>
          <p:cNvPr id="2050" name="Picture 2" descr="http://vputth.uzhgorod.ua/images/2021-11-24/262667489_595409201695077_522498363769735055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2" y="2276872"/>
            <a:ext cx="3419872" cy="157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putth.uzhgorod.ua/images/2021-11-24/262503474_881564909209553_8100316477223468920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05" b="20716"/>
          <a:stretch>
            <a:fillRect/>
          </a:stretch>
        </p:blipFill>
        <p:spPr bwMode="auto">
          <a:xfrm>
            <a:off x="4896805" y="2241285"/>
            <a:ext cx="1272847" cy="19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putth.uzhgorod.ua/images/2021-11-24/262501118_1309623466201821_1018759073601907966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5" b="20313"/>
          <a:stretch>
            <a:fillRect/>
          </a:stretch>
        </p:blipFill>
        <p:spPr bwMode="auto">
          <a:xfrm>
            <a:off x="3573885" y="2235418"/>
            <a:ext cx="1296145" cy="19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vputth.uzhgorod.ua/images/2021-11-24/262547840_627841951730836_6045598927126122177_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r="7738"/>
          <a:stretch>
            <a:fillRect/>
          </a:stretch>
        </p:blipFill>
        <p:spPr bwMode="auto">
          <a:xfrm>
            <a:off x="6163036" y="2395975"/>
            <a:ext cx="2965658" cy="166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vputth.uzhgorod.ua/images/2021-11-250/262594059_1044248706424744_1515554164482511882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85" y="4296018"/>
            <a:ext cx="2438275" cy="23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vputth.uzhgorod.ua/images/2021-11-250/262515088_312636820865632_4526928072607119414_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073" r="-517"/>
          <a:stretch>
            <a:fillRect/>
          </a:stretch>
        </p:blipFill>
        <p:spPr bwMode="auto">
          <a:xfrm>
            <a:off x="6127353" y="4437112"/>
            <a:ext cx="2974348" cy="159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vputth.uzhgorod.ua/images/2021-11-23/262532577_204362538547896_8313678028620404287_n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9"/>
          <a:stretch>
            <a:fillRect/>
          </a:stretch>
        </p:blipFill>
        <p:spPr bwMode="auto">
          <a:xfrm>
            <a:off x="-9862" y="3917282"/>
            <a:ext cx="3419872" cy="138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vputth.uzhgorod.ua/images/2021-11-23/262614841_1064337564387593_4405601542377000693_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413359"/>
            <a:ext cx="2618816" cy="14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9727" y="6153"/>
            <a:ext cx="9144000" cy="83055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i="1" dirty="0" err="1" smtClean="0"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Майстер-класи</a:t>
            </a:r>
            <a:endParaRPr lang="ru-RU" sz="3100" i="1" dirty="0" smtClean="0"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4791973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94360" indent="-457200"/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«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Приготування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кавових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напоїв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» </a:t>
            </a:r>
          </a:p>
          <a:p>
            <a:pPr marL="594360" indent="-457200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«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Сервування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фуршету-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бенкету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»</a:t>
            </a:r>
            <a:endParaRPr lang="uk-UA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r="9158"/>
          <a:stretch>
            <a:fillRect/>
          </a:stretch>
        </p:blipFill>
        <p:spPr bwMode="auto">
          <a:xfrm>
            <a:off x="467544" y="4463147"/>
            <a:ext cx="405544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r="9827"/>
          <a:stretch>
            <a:fillRect/>
          </a:stretch>
        </p:blipFill>
        <p:spPr bwMode="auto">
          <a:xfrm>
            <a:off x="4860032" y="4463147"/>
            <a:ext cx="403230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8"/>
          <a:stretch>
            <a:fillRect/>
          </a:stretch>
        </p:blipFill>
        <p:spPr bwMode="auto">
          <a:xfrm>
            <a:off x="467544" y="1649793"/>
            <a:ext cx="2232248" cy="241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6" t="1689" b="21476"/>
          <a:stretch>
            <a:fillRect/>
          </a:stretch>
        </p:blipFill>
        <p:spPr bwMode="auto">
          <a:xfrm>
            <a:off x="6634941" y="692696"/>
            <a:ext cx="2257399" cy="354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 t="12457" r="9626" b="9518"/>
          <a:stretch>
            <a:fillRect/>
          </a:stretch>
        </p:blipFill>
        <p:spPr bwMode="auto">
          <a:xfrm rot="16200000">
            <a:off x="3438572" y="1176450"/>
            <a:ext cx="2410870" cy="33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2"/>
            <a:ext cx="9144000" cy="633413"/>
          </a:xfr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uk-UA" sz="2400" b="1" dirty="0" smtClean="0">
                <a:solidFill>
                  <a:srgbClr val="800000"/>
                </a:solidFill>
                <a:effectLst/>
                <a:latin typeface="Georgia" pitchFamily="18" charset="0"/>
                <a:cs typeface="Times New Roman" pitchFamily="18" charset="0"/>
              </a:rPr>
              <a:t>ВИПУСК  КВАЛІФІКОВАНИХ  РОБІТНИКІВ</a:t>
            </a:r>
            <a:endParaRPr lang="ru-RU" sz="2400" b="1" dirty="0" smtClean="0">
              <a:solidFill>
                <a:srgbClr val="800000"/>
              </a:solidFill>
              <a:effectLst/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548680"/>
            <a:ext cx="8229600" cy="6072188"/>
          </a:xfrm>
          <a:solidFill>
            <a:srgbClr val="99CCFF"/>
          </a:solidFill>
          <a:ln>
            <a:solidFill>
              <a:schemeClr val="hlink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1600" b="1" u="sng" dirty="0" smtClean="0">
              <a:solidFill>
                <a:schemeClr val="accent4">
                  <a:lumMod val="10000"/>
                </a:schemeClr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1600" b="1" u="sng" dirty="0">
              <a:solidFill>
                <a:schemeClr val="accent4">
                  <a:lumMod val="10000"/>
                </a:schemeClr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1600" b="1" u="sng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За звітний період кількість учнів-випускників складає:</a:t>
            </a:r>
          </a:p>
          <a:p>
            <a:pPr marL="0" indent="44958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1600" b="1" i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2021р</a:t>
            </a:r>
            <a:r>
              <a:rPr lang="uk-UA" sz="1600" b="1" i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. – </a:t>
            </a:r>
            <a:r>
              <a:rPr lang="uk-UA" sz="1600" b="1" i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157 випускників</a:t>
            </a:r>
            <a:r>
              <a:rPr lang="uk-UA" sz="16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;</a:t>
            </a:r>
            <a:endParaRPr lang="ru-RU" sz="1600" b="1" i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1600" b="1" u="sng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99% контингенту учнів отримали кваліфікацію за інтегрованими професіями:   </a:t>
            </a:r>
          </a:p>
          <a:p>
            <a:pPr marL="363855" indent="173355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uk-UA" sz="1600" b="1" i="1" dirty="0" smtClean="0"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продавець продовольчих товарів, продавець непродовольчих товарів;         </a:t>
            </a:r>
          </a:p>
          <a:p>
            <a:pPr marL="363855" indent="173355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uk-UA" sz="1600" b="1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кухар, кондитер; </a:t>
            </a:r>
          </a:p>
          <a:p>
            <a:pPr marL="363855" indent="173355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uk-UA" sz="1600" b="1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 офіціант, бармен </a:t>
            </a:r>
            <a:endParaRPr lang="ru-RU" sz="1600" b="1" i="1" dirty="0" smtClean="0">
              <a:solidFill>
                <a:schemeClr val="accent4">
                  <a:lumMod val="10000"/>
                </a:schemeClr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363855" indent="173355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1600" b="1" i="1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Втрата контингенту за рік – 12 учнів </a:t>
            </a:r>
          </a:p>
          <a:p>
            <a:pPr marL="363855" indent="173355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uk-UA" sz="1600" b="1" u="sng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</a:rPr>
              <a:t>Основні причини втрати контингенту: </a:t>
            </a:r>
          </a:p>
          <a:p>
            <a:pPr marL="649605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effectLst/>
                <a:latin typeface="Georgia" pitchFamily="18" charset="0"/>
              </a:rPr>
              <a:t>за </a:t>
            </a:r>
            <a:r>
              <a:rPr lang="ru-RU" sz="1600" dirty="0" err="1">
                <a:effectLst/>
                <a:latin typeface="Georgia" pitchFamily="18" charset="0"/>
              </a:rPr>
              <a:t>власним</a:t>
            </a:r>
            <a:r>
              <a:rPr lang="ru-RU" sz="1600" dirty="0">
                <a:effectLst/>
                <a:latin typeface="Georgia" pitchFamily="18" charset="0"/>
              </a:rPr>
              <a:t> </a:t>
            </a:r>
            <a:r>
              <a:rPr lang="ru-RU" sz="1600" dirty="0" err="1">
                <a:effectLst/>
                <a:latin typeface="Georgia" pitchFamily="18" charset="0"/>
              </a:rPr>
              <a:t>бажанням</a:t>
            </a:r>
            <a:r>
              <a:rPr lang="ru-RU" sz="1600" dirty="0">
                <a:effectLst/>
                <a:latin typeface="Georgia" pitchFamily="18" charset="0"/>
              </a:rPr>
              <a:t> (у </a:t>
            </a:r>
            <a:r>
              <a:rPr lang="ru-RU" sz="1600" dirty="0" err="1">
                <a:effectLst/>
                <a:latin typeface="Georgia" pitchFamily="18" charset="0"/>
              </a:rPr>
              <a:t>т.ч</a:t>
            </a:r>
            <a:r>
              <a:rPr lang="ru-RU" sz="1600" dirty="0">
                <a:effectLst/>
                <a:latin typeface="Georgia" pitchFamily="18" charset="0"/>
              </a:rPr>
              <a:t>. у </a:t>
            </a:r>
            <a:r>
              <a:rPr lang="ru-RU" sz="1600" dirty="0" err="1">
                <a:effectLst/>
                <a:latin typeface="Georgia" pitchFamily="18" charset="0"/>
              </a:rPr>
              <a:t>зв’язку</a:t>
            </a:r>
            <a:r>
              <a:rPr lang="ru-RU" sz="1600" dirty="0">
                <a:effectLst/>
                <a:latin typeface="Georgia" pitchFamily="18" charset="0"/>
              </a:rPr>
              <a:t> </a:t>
            </a:r>
            <a:r>
              <a:rPr lang="ru-RU" sz="1600" dirty="0" err="1">
                <a:effectLst/>
                <a:latin typeface="Georgia" pitchFamily="18" charset="0"/>
              </a:rPr>
              <a:t>із</a:t>
            </a:r>
            <a:r>
              <a:rPr lang="ru-RU" sz="1600" dirty="0">
                <a:effectLst/>
                <a:latin typeface="Georgia" pitchFamily="18" charset="0"/>
              </a:rPr>
              <a:t> </a:t>
            </a:r>
            <a:r>
              <a:rPr lang="ru-RU" sz="1600" dirty="0" err="1">
                <a:effectLst/>
                <a:latin typeface="Georgia" pitchFamily="18" charset="0"/>
              </a:rPr>
              <a:t>виїздом</a:t>
            </a:r>
            <a:r>
              <a:rPr lang="ru-RU" sz="1600" dirty="0">
                <a:effectLst/>
                <a:latin typeface="Georgia" pitchFamily="18" charset="0"/>
              </a:rPr>
              <a:t> за кордон для </a:t>
            </a:r>
            <a:r>
              <a:rPr lang="ru-RU" sz="1600" dirty="0" err="1">
                <a:effectLst/>
                <a:latin typeface="Georgia" pitchFamily="18" charset="0"/>
              </a:rPr>
              <a:t>проживання</a:t>
            </a:r>
            <a:r>
              <a:rPr lang="ru-RU" sz="1600" dirty="0">
                <a:effectLst/>
                <a:latin typeface="Georgia" pitchFamily="18" charset="0"/>
              </a:rPr>
              <a:t> та </a:t>
            </a:r>
            <a:r>
              <a:rPr lang="ru-RU" sz="1600" dirty="0" err="1">
                <a:effectLst/>
                <a:latin typeface="Georgia" pitchFamily="18" charset="0"/>
              </a:rPr>
              <a:t>роботи</a:t>
            </a:r>
            <a:r>
              <a:rPr lang="ru-RU" sz="1600" dirty="0">
                <a:effectLst/>
                <a:latin typeface="Georgia" pitchFamily="18" charset="0"/>
              </a:rPr>
              <a:t>)  – </a:t>
            </a:r>
            <a:r>
              <a:rPr lang="ru-RU" sz="1600" dirty="0" smtClean="0">
                <a:effectLst/>
                <a:latin typeface="Georgia" pitchFamily="18" charset="0"/>
              </a:rPr>
              <a:t>8 </a:t>
            </a:r>
            <a:r>
              <a:rPr lang="ru-RU" sz="1600" dirty="0" err="1">
                <a:effectLst/>
                <a:latin typeface="Georgia" pitchFamily="18" charset="0"/>
              </a:rPr>
              <a:t>учнів</a:t>
            </a:r>
            <a:r>
              <a:rPr lang="ru-RU" sz="1600" dirty="0">
                <a:effectLst/>
                <a:latin typeface="Georgia" pitchFamily="18" charset="0"/>
              </a:rPr>
              <a:t> (</a:t>
            </a:r>
            <a:r>
              <a:rPr lang="ru-RU" sz="1600" dirty="0" smtClean="0">
                <a:effectLst/>
                <a:latin typeface="Georgia" pitchFamily="18" charset="0"/>
              </a:rPr>
              <a:t>66,7 </a:t>
            </a:r>
            <a:r>
              <a:rPr lang="ru-RU" sz="1600" dirty="0">
                <a:effectLst/>
                <a:latin typeface="Georgia" pitchFamily="18" charset="0"/>
              </a:rPr>
              <a:t>%)</a:t>
            </a:r>
            <a:r>
              <a:rPr lang="uk-UA" sz="1600" dirty="0" smtClean="0">
                <a:effectLst/>
                <a:latin typeface="Georgia" pitchFamily="18" charset="0"/>
              </a:rPr>
              <a:t>, </a:t>
            </a:r>
          </a:p>
          <a:p>
            <a:pPr marL="649605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 err="1">
                <a:effectLst/>
                <a:latin typeface="Georgia" pitchFamily="18" charset="0"/>
              </a:rPr>
              <a:t>порушення</a:t>
            </a:r>
            <a:r>
              <a:rPr lang="ru-RU" sz="1600" dirty="0">
                <a:effectLst/>
                <a:latin typeface="Georgia" pitchFamily="18" charset="0"/>
              </a:rPr>
              <a:t> правил </a:t>
            </a:r>
            <a:r>
              <a:rPr lang="ru-RU" sz="1600" dirty="0" err="1">
                <a:effectLst/>
                <a:latin typeface="Georgia" pitchFamily="18" charset="0"/>
              </a:rPr>
              <a:t>внутрішнього</a:t>
            </a:r>
            <a:r>
              <a:rPr lang="ru-RU" sz="1600" dirty="0">
                <a:effectLst/>
                <a:latin typeface="Georgia" pitchFamily="18" charset="0"/>
              </a:rPr>
              <a:t> </a:t>
            </a:r>
            <a:r>
              <a:rPr lang="ru-RU" sz="1600" dirty="0" err="1">
                <a:effectLst/>
                <a:latin typeface="Georgia" pitchFamily="18" charset="0"/>
              </a:rPr>
              <a:t>розпорядку</a:t>
            </a:r>
            <a:r>
              <a:rPr lang="ru-RU" sz="1600" dirty="0">
                <a:effectLst/>
                <a:latin typeface="Georgia" pitchFamily="18" charset="0"/>
              </a:rPr>
              <a:t> та Статуту училища (за </a:t>
            </a:r>
            <a:r>
              <a:rPr lang="ru-RU" sz="1600" dirty="0" err="1">
                <a:effectLst/>
                <a:latin typeface="Georgia" pitchFamily="18" charset="0"/>
              </a:rPr>
              <a:t>доповідними</a:t>
            </a:r>
            <a:r>
              <a:rPr lang="ru-RU" sz="1600" dirty="0">
                <a:effectLst/>
                <a:latin typeface="Georgia" pitchFamily="18" charset="0"/>
              </a:rPr>
              <a:t> </a:t>
            </a:r>
            <a:r>
              <a:rPr lang="ru-RU" sz="1600" dirty="0" err="1">
                <a:effectLst/>
                <a:latin typeface="Georgia" pitchFamily="18" charset="0"/>
              </a:rPr>
              <a:t>майстрів</a:t>
            </a:r>
            <a:r>
              <a:rPr lang="ru-RU" sz="1600" dirty="0">
                <a:effectLst/>
                <a:latin typeface="Georgia" pitchFamily="18" charset="0"/>
              </a:rPr>
              <a:t> в/н та </a:t>
            </a:r>
            <a:r>
              <a:rPr lang="ru-RU" sz="1600" dirty="0" err="1">
                <a:effectLst/>
                <a:latin typeface="Georgia" pitchFamily="18" charset="0"/>
              </a:rPr>
              <a:t>рішеннями</a:t>
            </a:r>
            <a:r>
              <a:rPr lang="ru-RU" sz="1600" dirty="0">
                <a:effectLst/>
                <a:latin typeface="Georgia" pitchFamily="18" charset="0"/>
              </a:rPr>
              <a:t> </a:t>
            </a:r>
            <a:r>
              <a:rPr lang="ru-RU" sz="1600" dirty="0" err="1">
                <a:effectLst/>
                <a:latin typeface="Georgia" pitchFamily="18" charset="0"/>
              </a:rPr>
              <a:t>педрад</a:t>
            </a:r>
            <a:r>
              <a:rPr lang="ru-RU" sz="1600" dirty="0">
                <a:effectLst/>
                <a:latin typeface="Georgia" pitchFamily="18" charset="0"/>
              </a:rPr>
              <a:t>) –  4 </a:t>
            </a:r>
            <a:r>
              <a:rPr lang="ru-RU" sz="1600" dirty="0" err="1">
                <a:effectLst/>
                <a:latin typeface="Georgia" pitchFamily="18" charset="0"/>
              </a:rPr>
              <a:t>учні</a:t>
            </a:r>
            <a:r>
              <a:rPr lang="ru-RU" sz="1600" dirty="0">
                <a:effectLst/>
                <a:latin typeface="Georgia" pitchFamily="18" charset="0"/>
              </a:rPr>
              <a:t> </a:t>
            </a:r>
            <a:r>
              <a:rPr lang="ru-RU" sz="1600" dirty="0" smtClean="0">
                <a:effectLst/>
                <a:latin typeface="Georgia" pitchFamily="18" charset="0"/>
              </a:rPr>
              <a:t>(33,3%).</a:t>
            </a:r>
          </a:p>
          <a:p>
            <a:pPr marL="363855" indent="0" eaLnBrk="1" hangingPunct="1">
              <a:lnSpc>
                <a:spcPct val="80000"/>
              </a:lnSpc>
              <a:buNone/>
              <a:defRPr/>
            </a:pPr>
            <a:r>
              <a:rPr lang="uk-UA" sz="1600" b="1" u="sng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cs typeface="Times New Roman" pitchFamily="18" charset="0"/>
              </a:rPr>
              <a:t>Спільними зусиллями педагогів досягнуто такий показник працевлаштування випускників, а саме: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uk-UA" sz="16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            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2021 р. – 134 (85,4%)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uk-UA" sz="1600" dirty="0" smtClean="0">
                <a:effectLst/>
                <a:latin typeface="Georgia" pitchFamily="18" charset="0"/>
                <a:cs typeface="Times New Roman" pitchFamily="18" charset="0"/>
              </a:rPr>
              <a:t>За звітний період випущені та працевлаштовані 7 учнів із числа дітей сиріт та дітей позбавлених батьківського піклування. Всім їм було виплачено передбачені  чинним законодавством виплати у повному обсязі. </a:t>
            </a:r>
            <a:endParaRPr lang="ru-RU" sz="1600" dirty="0" smtClean="0">
              <a:effectLst/>
              <a:latin typeface="Georgia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Ш"/>
              <a:defRPr/>
            </a:pPr>
            <a:endParaRPr lang="uk-UA" sz="16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uk-UA" sz="2000" dirty="0" smtClean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80528" y="207712"/>
            <a:ext cx="9144000" cy="490538"/>
          </a:xfrm>
          <a:prstGeom prst="rect">
            <a:avLst/>
          </a:prstGeom>
          <a:noFill/>
          <a:ln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>
              <a:defRPr/>
            </a:pPr>
            <a:r>
              <a:rPr lang="uk-UA" sz="2400" b="1" i="0" kern="0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Методична робота </a:t>
            </a:r>
            <a:endParaRPr lang="ru-RU" sz="1400" b="1" i="0" kern="0" dirty="0">
              <a:solidFill>
                <a:srgbClr val="8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80" y="484035"/>
            <a:ext cx="9144000" cy="46166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endParaRPr lang="uk-UA" sz="1400" b="1" i="0" dirty="0" smtClean="0">
              <a:solidFill>
                <a:schemeClr val="accent4">
                  <a:lumMod val="1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Основним змістом діяльності у 2021 – 2022 </a:t>
            </a:r>
            <a:r>
              <a:rPr lang="uk-UA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н.р</a:t>
            </a:r>
            <a:r>
              <a:rPr lang="uk-UA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. було дослідження системи роботи закладу освіти та педагогів на І</a:t>
            </a:r>
            <a:r>
              <a:rPr lang="en-US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V-</a:t>
            </a:r>
            <a:r>
              <a:rPr lang="uk-UA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му</a:t>
            </a:r>
            <a:r>
              <a:rPr lang="uk-UA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(передостанньому) етапі роботи над науково-методичною проблемою «Упровадження інноваційних педагогічних та виробничих технологій, спрямованих на формування креативності й компетентності учнів, підготовку їх до конкурентоспроможної діяльності». </a:t>
            </a:r>
          </a:p>
          <a:p>
            <a:pPr>
              <a:defRPr/>
            </a:pPr>
            <a:r>
              <a:rPr lang="uk-UA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У творчій майстерні, яка функціонує  при методичних  комісіях, підготовлено:  </a:t>
            </a:r>
          </a:p>
          <a:p>
            <a:pPr>
              <a:defRPr/>
            </a:pPr>
            <a:r>
              <a:rPr lang="uk-UA" sz="1400" b="1" i="0" u="sng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-навчальні</a:t>
            </a:r>
            <a:r>
              <a:rPr lang="uk-UA" sz="1400" b="1" i="0" u="sng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 посібники: </a:t>
            </a:r>
          </a:p>
          <a:p>
            <a:pPr>
              <a:defRPr/>
            </a:pPr>
            <a:r>
              <a:rPr lang="uk-UA" sz="1400" b="1" i="0" dirty="0" err="1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-Назаренко</a:t>
            </a:r>
            <a:r>
              <a:rPr lang="uk-UA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О.В., «Опорний конспект з предмета «Страви закарпатської кухні</a:t>
            </a:r>
            <a:r>
              <a:rPr lang="uk-UA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»;</a:t>
            </a:r>
            <a:endParaRPr lang="uk-UA" sz="1400" b="1" i="0" dirty="0">
              <a:solidFill>
                <a:schemeClr val="accent4">
                  <a:lumMod val="1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400" b="1" i="0" dirty="0" err="1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-Барч</a:t>
            </a:r>
            <a:r>
              <a:rPr lang="uk-UA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О.І., збірник інструкційно-технологічних карт «Інноваційні технології приготування холодних соусів</a:t>
            </a:r>
            <a:r>
              <a:rPr lang="uk-UA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»</a:t>
            </a:r>
            <a:endParaRPr lang="uk-UA" sz="1400" b="1" i="0" dirty="0">
              <a:solidFill>
                <a:schemeClr val="accent4">
                  <a:lumMod val="1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400" b="1" i="0" dirty="0" err="1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-Кияк</a:t>
            </a:r>
            <a:r>
              <a:rPr lang="uk-UA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Н.О., </a:t>
            </a:r>
            <a:r>
              <a:rPr lang="uk-UA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Барч</a:t>
            </a:r>
            <a:r>
              <a:rPr lang="uk-UA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О.І., «Збірник тестових завдань з предметів професійно-теоретичної підготовки для проведення поетапної та державної кваліфікаційної атестації в режимі </a:t>
            </a:r>
            <a:r>
              <a:rPr lang="uk-UA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онлайн</a:t>
            </a:r>
            <a:r>
              <a:rPr lang="uk-UA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»</a:t>
            </a:r>
            <a:endParaRPr lang="uk-UA" sz="1400" b="1" i="0" dirty="0">
              <a:solidFill>
                <a:schemeClr val="accent4">
                  <a:lumMod val="1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400" b="1" i="0" dirty="0" err="1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-Галаговець</a:t>
            </a:r>
            <a:r>
              <a:rPr lang="uk-UA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А.М. «Електронний посібник з предмета «Устаткування підприємств харчування</a:t>
            </a:r>
            <a:r>
              <a:rPr lang="uk-UA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»</a:t>
            </a:r>
            <a:endParaRPr lang="uk-UA" sz="1400" b="1" i="0" dirty="0">
              <a:solidFill>
                <a:schemeClr val="accent4">
                  <a:lumMod val="1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-Куштан </a:t>
            </a:r>
            <a:r>
              <a:rPr lang="uk-UA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Г.В., «Сучасні підходи до організації ресторанного бізнесу</a:t>
            </a:r>
            <a:r>
              <a:rPr lang="uk-UA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»</a:t>
            </a:r>
          </a:p>
          <a:p>
            <a:pPr>
              <a:defRPr/>
            </a:pPr>
            <a:endParaRPr lang="uk-UA" sz="1400" b="1" i="0" dirty="0">
              <a:solidFill>
                <a:schemeClr val="accent4">
                  <a:lumMod val="1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1400" b="1" i="0" u="sng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- публікації в інформаційно-методичному збірнику «Вісник»:</a:t>
            </a:r>
          </a:p>
          <a:p>
            <a:pPr>
              <a:defRPr/>
            </a:pPr>
            <a:r>
              <a:rPr lang="ru-RU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Назаренко О.В</a:t>
            </a:r>
            <a:r>
              <a:rPr lang="ru-RU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., на 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тему: «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Використання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проектних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технологій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на уроках теоретичного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навчання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для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формування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компетентнісного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потенціалу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учнів</a:t>
            </a:r>
            <a:r>
              <a:rPr lang="ru-RU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»</a:t>
            </a:r>
            <a:endParaRPr lang="uk-UA" b="1" i="0" dirty="0">
              <a:solidFill>
                <a:schemeClr val="accent4">
                  <a:lumMod val="1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9144000" cy="18158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В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червні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2022 року в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училищі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працювала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Школа ІТ-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компетентності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, створена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Навчально-методичним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центром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професійно-технічної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освіти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у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Закарпатській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області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.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Навчання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проводила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Палош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Н.М.,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завідувачка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інформаційно-аналітичного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кабінету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НМЦ ПТО.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Програма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навчального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тренінгу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(6 годин)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передбачала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підвищення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цифрової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компетентності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педагогічних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працівників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з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використання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сервісу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Genially 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для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створення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інтерактивного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контенту. За результатами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навчання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18 </a:t>
            </a:r>
            <a:r>
              <a:rPr lang="ru-RU" sz="1400" b="1" i="0" dirty="0" err="1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учасників</a:t>
            </a:r>
            <a:r>
              <a:rPr lang="ru-RU" sz="1400" b="1" i="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тренінгу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отримали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сертифікати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про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успішне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опанування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програми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з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використання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онлайн </a:t>
            </a:r>
            <a:r>
              <a:rPr lang="ru-RU" sz="1400" b="1" i="0" dirty="0" err="1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інструменту</a:t>
            </a:r>
            <a:r>
              <a:rPr lang="ru-RU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400" b="1" i="0" dirty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Genially.</a:t>
            </a:r>
            <a:endParaRPr lang="ru-RU" sz="1400" b="1" i="0" dirty="0">
              <a:solidFill>
                <a:schemeClr val="accent4">
                  <a:lumMod val="1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vputth.uzhgorod.ua/images/2022-06-17/288759167_2822298064741719_863173470198275581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74" y="2636912"/>
            <a:ext cx="4896544" cy="29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putth.uzhgorod.ua/images/2022-06-17/288796180_430152752071417_385512156872528149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2361"/>
            <a:ext cx="167418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vputth.uzhgorod.ua/images/2022-06-17/288786595_341616858141904_76925012772770833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91" y="2132855"/>
            <a:ext cx="1711316" cy="228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vputth.uzhgorod.ua/images/2022-06-17/288493000_359843052886941_549472561193771621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9" y="4785980"/>
            <a:ext cx="192496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vputth.uzhgorod.ua/images/2022-06-17/288673321_570764994682550_5067339816838220071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16" y="4785980"/>
            <a:ext cx="2006865" cy="20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2062</Words>
  <Application>Microsoft Office PowerPoint</Application>
  <PresentationFormat>Экран (4:3)</PresentationFormat>
  <Paragraphs>178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Текстура</vt:lpstr>
      <vt:lpstr>Презентация PowerPoint</vt:lpstr>
      <vt:lpstr>1. ПІДВИЩЕННЯ РІВНЯ ОРГАНІЗАЦІЇ  НАВЧАЛЬНО-ВИХОВНОГО ПРОЦЕСУ</vt:lpstr>
      <vt:lpstr>Аналіз результатів навчальної діяльності  за 2021-2022 н.р. (у відсотках)</vt:lpstr>
      <vt:lpstr>ВИРОБНИЧА ПРАКТИКА  учнів здійснювалася на підприємствах торгівлі та громадського харчування міста і області на підставі  укладених угод про надання робочих місць під керівництвом майстрів виробничого навчання та наставників</vt:lpstr>
      <vt:lpstr>Презентация PowerPoint</vt:lpstr>
      <vt:lpstr>Майстер-класи</vt:lpstr>
      <vt:lpstr>ВИПУСК  КВАЛІФІКОВАНИХ  РОБІТНИКІВ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НАВЧАЛЬНО-ВИХОВНА РОБОТА   </vt:lpstr>
      <vt:lpstr>РОБОТА БІБЛІОТЕКИ</vt:lpstr>
      <vt:lpstr>Спортивно-масова робота</vt:lpstr>
      <vt:lpstr>2. Зміцнення та модернізація матеріально-технічної бази</vt:lpstr>
      <vt:lpstr>3. Залучення додаткових джерел фінансування навчального закладу та їх раціональне використання</vt:lpstr>
      <vt:lpstr>3. Залучення додаткових джерел фінансування навчального закладу та їх раціональне використання</vt:lpstr>
      <vt:lpstr>4. Забезпечення навчального закладу кваліфікованими педагогічними кадрами та доцільність їх розстановки</vt:lpstr>
      <vt:lpstr>Презентация PowerPoint</vt:lpstr>
      <vt:lpstr>5. Соціальний захист, збереження та зміцнення здоров’я учнів та педагогічних працівників</vt:lpstr>
      <vt:lpstr>6. Залучення педагогічної та батьківської громадськості навчального закладу до управління його діяльності, співпраця з громадськими організаціями </vt:lpstr>
      <vt:lpstr>7. Дисциплінарна практика та аналіз звернень громадян з питань діяльності навчального закладу. Реагування директора на зауваження та пропозиції, викладеними батьківським комітетом, радою та піклувальною радою, батьками, представниками інших органів громадського самоврядування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Методична комісія кулінарного профілю Голова комісії: Барч О.І.</dc:title>
  <dc:creator>Admin</dc:creator>
  <cp:lastModifiedBy>Admin</cp:lastModifiedBy>
  <cp:revision>468</cp:revision>
  <dcterms:created xsi:type="dcterms:W3CDTF">2022-06-23T07:48:47Z</dcterms:created>
  <dcterms:modified xsi:type="dcterms:W3CDTF">2022-06-23T14:03:13Z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1033-11.1.0.9615</vt:lpwstr>
  </property>
</Properties>
</file>